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charts/chart1.xml" ContentType="application/vnd.openxmlformats-officedocument.drawingml.chart+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charts/chart2.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c3c30e30-657a-e6a7-8927-141da425f0d9}">
          <p14:sldIdLst>
            <p14:sldId id="256"/>
            <p14:sldId id="257"/>
          </p14:sldIdLst>
        </p14:section>
        <p14:section name="Problem" id="{4862bbd9-b3fd-0904-5065-7eb42b6daa73}">
          <p14:sldIdLst>
            <p14:sldId id="258"/>
            <p14:sldId id="259"/>
            <p14:sldId id="260"/>
          </p14:sldIdLst>
        </p14:section>
        <p14:section name="Solution" id="{087847fe-d599-eff1-bee1-9c5b1d8b5cd5}">
          <p14:sldIdLst>
            <p14:sldId id="261"/>
            <p14:sldId id="262"/>
            <p14:sldId id="263"/>
            <p14:sldId id="264"/>
            <p14:sldId id="265"/>
            <p14:sldId id="266"/>
          </p14:sldIdLst>
        </p14:section>
        <p14:section name="Prototype" id="{e94701e6-61db-0235-8260-7fd282531aa8}">
          <p14:sldIdLst>
            <p14:sldId id="267"/>
          </p14:sldIdLst>
        </p14:section>
        <p14:section name="Impact and business" id="{5a2cb6ef-6ec0-c69f-f721-43c02ba9c440}">
          <p14:sldIdLst>
            <p14:sldId id="268"/>
            <p14:sldId id="269"/>
            <p14:sldId id="270"/>
            <p14:sldId id="271"/>
          </p14:sldIdLst>
        </p14:section>
        <p14:section name="Roadmap and team" id="{19420699-e6ea-94c7-6527-53ddb1dd99b3}">
          <p14:sldIdLst>
            <p14:sldId id="272"/>
            <p14:sldId id="27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autoTitleDeleted val="1"/>
    <c:plotArea>
      <c:layout/>
      <c:doughnutChart>
        <c:varyColors val="1"/>
        <c:ser>
          <c:idx val="0"/>
          <c:order val="0"/>
          <c:tx>
            <c:strRef>
              <c:f>Sheet1!$B$1</c:f>
              <c:strCache>
                <c:ptCount val="1"/>
                <c:pt idx="0">
                  <c:v>Sole compound</c:v>
                </c:pt>
              </c:strCache>
            </c:strRef>
          </c:tx>
          <c:spPr>
            <a:solidFill>
              <a:schemeClr val="accent1"/>
            </a:solidFill>
            <a:ln w="9525" cap="flat">
              <a:solidFill>
                <a:srgbClr val="F9F9F9"/>
              </a:solidFill>
              <a:prstDash val="solid"/>
              <a:round/>
            </a:ln>
            <a:effectLst/>
          </c:spPr>
          <c:dPt>
            <c:idx val="0"/>
            <c:bubble3D val="0"/>
            <c:spPr>
              <a:solidFill>
                <a:srgbClr val="E3A042"/>
              </a:solidFill>
              <a:ln w="25400" cap="flat">
                <a:solidFill>
                  <a:srgbClr val="FFFFFF"/>
                </a:solidFill>
                <a:prstDash val="solid"/>
                <a:round/>
              </a:ln>
              <a:effectLst/>
            </c:spPr>
          </c:dPt>
          <c:dPt>
            <c:idx val="1"/>
            <c:bubble3D val="0"/>
            <c:spPr>
              <a:solidFill>
                <a:srgbClr val="D8C08A"/>
              </a:solidFill>
              <a:ln w="25400" cap="flat">
                <a:solidFill>
                  <a:srgbClr val="FFFFFF"/>
                </a:solidFill>
                <a:prstDash val="solid"/>
                <a:round/>
              </a:ln>
              <a:effectLst/>
            </c:spPr>
          </c:dPt>
          <c:dPt>
            <c:idx val="2"/>
            <c:bubble3D val="0"/>
            <c:spPr>
              <a:solidFill>
                <a:srgbClr val="6B4A2E"/>
              </a:solidFill>
              <a:ln w="25400" cap="flat">
                <a:solidFill>
                  <a:srgbClr val="FFFFFF"/>
                </a:solidFill>
                <a:prstDash val="solid"/>
                <a:round/>
              </a:ln>
              <a:effectLst/>
            </c:spPr>
          </c:dPt>
          <c:dPt>
            <c:idx val="3"/>
            <c:bubble3D val="0"/>
            <c:spPr>
              <a:solidFill>
                <a:srgbClr val="9AA39F"/>
              </a:solidFill>
              <a:ln w="25400" cap="flat">
                <a:solidFill>
                  <a:srgbClr val="FFFFFF"/>
                </a:solidFill>
                <a:prstDash val="solid"/>
                <a:round/>
              </a:ln>
              <a:effectLst/>
            </c:spPr>
          </c:dPt>
          <c:dLbls>
            <c:dLbl>
              <c:idx val="0"/>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1"/>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2"/>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dLbl>
              <c:idx val="3"/>
              <c:numFmt formatCode="General" sourceLinked="0"/>
              <c:spPr/>
              <c:txPr>
                <a:bodyPr/>
                <a:lstStyle/>
                <a:p>
                  <a:pPr>
                    <a:defRPr sz="1200" b="0" i="0" u="none" strike="noStrike">
                      <a:solidFill>
                        <a:srgbClr val="000000"/>
                      </a:solidFill>
                      <a:latin typeface="Arial"/>
                    </a:defRPr>
                  </a:pPr>
                </a:p>
              </c:txPr>
              <c:showLegendKey val="0"/>
              <c:showVal val="0"/>
              <c:showCatName val="0"/>
              <c:showSerName val="0"/>
              <c:showPercent val="0"/>
              <c:showBubbleSize val="0"/>
            </c:dLbl>
            <c:numFmt formatCode="General" sourceLinked="0"/>
            <c:txPr>
              <a:bodyPr/>
              <a:lstStyle/>
              <a:p>
                <a:pPr>
                  <a:defRPr sz="1800" b="0" i="0" u="none" strike="noStrike">
                    <a:solidFill>
                      <a:srgbClr val="000000"/>
                    </a:solidFill>
                    <a:latin typeface="Arial"/>
                  </a:defRPr>
                </a:pPr>
              </a:p>
            </c:txPr>
            <c:showLegendKey val="0"/>
            <c:showVal val="0"/>
            <c:showCatName val="1"/>
            <c:showSerName val="0"/>
            <c:showPercent val="1"/>
            <c:showBubbleSize val="0"/>
            <c:showLeaderLines val="0"/>
          </c:dLbls>
          <c:cat>
            <c:strRef>
              <c:f>Sheet1!$A$2:$A$5</c:f>
              <c:strCache>
                <c:ptCount val="4"/>
                <c:pt idx="0">
                  <c:v>Natural rubber</c:v>
                </c:pt>
                <c:pt idx="1">
                  <c:v>Rice-husk silica</c:v>
                </c:pt>
                <c:pt idx="2">
                  <c:v>Lignin</c:v>
                </c:pt>
                <c:pt idx="3">
                  <c:v>Curing aids</c:v>
                </c:pt>
              </c:strCache>
            </c:strRef>
          </c:cat>
          <c:val>
            <c:numRef>
              <c:f>Sheet1!$B$2:$B$5</c:f>
              <c:numCache>
                <c:ptCount val="4"/>
                <c:pt idx="0">
                  <c:v>62</c:v>
                </c:pt>
                <c:pt idx="1">
                  <c:v>25</c:v>
                </c:pt>
                <c:pt idx="2">
                  <c:v>6</c:v>
                </c:pt>
                <c:pt idx="3">
                  <c:v>7</c:v>
                </c:pt>
              </c:numCache>
            </c:numRef>
          </c:val>
        </c:ser>
        <c:firstSliceAng val="0"/>
        <c:holeSize val="62"/>
      </c:doughnutChart>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300" b="0" i="0" u="none" strike="noStrike">
                <a:solidFill>
                  <a:srgbClr val="17302A"/>
                </a:solidFill>
                <a:latin typeface="+mn-lt"/>
              </a:defRPr>
            </a:pPr>
            <a:r>
              <a:rPr sz="1300" b="0" i="0" u="none" strike="noStrike">
                <a:solidFill>
                  <a:srgbClr val="17302A"/>
                </a:solidFill>
                <a:latin typeface="+mn-lt"/>
              </a:rPr>
              <a:t>Estimated cost and margin per unit, in rupees</a:t>
            </a:r>
          </a:p>
        </c:rich>
      </c:tx>
      <c:layout/>
      <c:overlay val="0"/>
    </c:title>
    <c:autoTitleDeleted val="0"/>
    <c:plotArea>
      <c:layout/>
      <c:barChart>
        <c:barDir val="bar"/>
        <c:grouping val="stacked"/>
        <c:varyColors val="0"/>
        <c:ser>
          <c:idx val="0"/>
          <c:order val="0"/>
          <c:tx>
            <c:strRef>
              <c:f>Sheet1!$B$1</c:f>
              <c:strCache>
                <c:ptCount val="1"/>
                <c:pt idx="0">
                  <c:v>Core electronics</c:v>
                </c:pt>
              </c:strCache>
            </c:strRef>
          </c:tx>
          <c:spPr>
            <a:solidFill>
              <a:srgbClr val="A3ACA8"/>
            </a:solidFill>
            <a:effectLst/>
          </c:spPr>
          <c:invertIfNegative val="0"/>
          <c:dLbls>
            <c:numFmt formatCode="#,##0" sourceLinked="0"/>
            <c:txPr>
              <a:bodyPr/>
              <a:lstStyle/>
              <a:p>
                <a:pPr>
                  <a:defRPr b="0" i="0" strike="noStrike" sz="1000" u="none">
                    <a:solidFill>
                      <a:srgbClr val="17302A"/>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Knee: 64% margin</c:v>
                  </c:pt>
                  <c:pt idx="1">
                    <c:v>Slide: 47% margin</c:v>
                  </c:pt>
                  <c:pt idx="2">
                    <c:v>Shoe: 55% margin</c:v>
                  </c:pt>
                </c:lvl>
              </c:multiLvlStrCache>
            </c:multiLvlStrRef>
          </c:cat>
          <c:val>
            <c:numRef>
              <c:f>Sheet1!$B$2:$B$4</c:f>
              <c:numCache>
                <c:formatCode>General</c:formatCode>
                <c:ptCount val="3"/>
                <c:pt idx="0">
                  <c:v>1100</c:v>
                </c:pt>
                <c:pt idx="1">
                  <c:v>1600</c:v>
                </c:pt>
                <c:pt idx="2">
                  <c:v>2000</c:v>
                </c:pt>
              </c:numCache>
            </c:numRef>
          </c:val>
        </c:ser>
        <c:ser>
          <c:idx val="1"/>
          <c:order val="1"/>
          <c:tx>
            <c:strRef>
              <c:f>Sheet1!$C$1</c:f>
              <c:strCache>
                <c:ptCount val="1"/>
                <c:pt idx="0">
                  <c:v>Shell or band</c:v>
                </c:pt>
              </c:strCache>
            </c:strRef>
          </c:tx>
          <c:spPr>
            <a:solidFill>
              <a:srgbClr val="86BC97"/>
            </a:solidFill>
            <a:effectLst/>
          </c:spPr>
          <c:invertIfNegative val="0"/>
          <c:dLbls>
            <c:numFmt formatCode="#,##0" sourceLinked="0"/>
            <c:txPr>
              <a:bodyPr/>
              <a:lstStyle/>
              <a:p>
                <a:pPr>
                  <a:defRPr b="0" i="0" strike="noStrike" sz="1000" u="none">
                    <a:solidFill>
                      <a:srgbClr val="17302A"/>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Knee: 64% margin</c:v>
                  </c:pt>
                  <c:pt idx="1">
                    <c:v>Slide: 47% margin</c:v>
                  </c:pt>
                  <c:pt idx="2">
                    <c:v>Shoe: 55% margin</c:v>
                  </c:pt>
                </c:lvl>
              </c:multiLvlStrCache>
            </c:multiLvlStrRef>
          </c:cat>
          <c:val>
            <c:numRef>
              <c:f>Sheet1!$C$2:$C$4</c:f>
              <c:numCache>
                <c:formatCode>General</c:formatCode>
                <c:ptCount val="3"/>
                <c:pt idx="0">
                  <c:v>450</c:v>
                </c:pt>
                <c:pt idx="1">
                  <c:v>550</c:v>
                </c:pt>
                <c:pt idx="2">
                  <c:v>1400</c:v>
                </c:pt>
              </c:numCache>
            </c:numRef>
          </c:val>
        </c:ser>
        <c:ser>
          <c:idx val="2"/>
          <c:order val="2"/>
          <c:tx>
            <c:strRef>
              <c:f>Sheet1!$D$1</c:f>
              <c:strCache>
                <c:ptCount val="1"/>
                <c:pt idx="0">
                  <c:v>Dock and packing</c:v>
                </c:pt>
              </c:strCache>
            </c:strRef>
          </c:tx>
          <c:spPr>
            <a:solidFill>
              <a:srgbClr val="D5E4D9"/>
            </a:solidFill>
            <a:effectLst/>
          </c:spPr>
          <c:invertIfNegative val="0"/>
          <c:dLbls>
            <c:numFmt formatCode="#,##0" sourceLinked="0"/>
            <c:txPr>
              <a:bodyPr/>
              <a:lstStyle/>
              <a:p>
                <a:pPr>
                  <a:defRPr b="0" i="0" strike="noStrike" sz="1000" u="none">
                    <a:solidFill>
                      <a:srgbClr val="17302A"/>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Knee: 64% margin</c:v>
                  </c:pt>
                  <c:pt idx="1">
                    <c:v>Slide: 47% margin</c:v>
                  </c:pt>
                  <c:pt idx="2">
                    <c:v>Shoe: 55% margin</c:v>
                  </c:pt>
                </c:lvl>
              </c:multiLvlStrCache>
            </c:multiLvlStrRef>
          </c:cat>
          <c:val>
            <c:numRef>
              <c:f>Sheet1!$D$2:$D$4</c:f>
              <c:numCache>
                <c:formatCode>General</c:formatCode>
                <c:ptCount val="3"/>
                <c:pt idx="0">
                  <c:v>1000</c:v>
                </c:pt>
                <c:pt idx="1">
                  <c:v>1050</c:v>
                </c:pt>
                <c:pt idx="2">
                  <c:v>1100</c:v>
                </c:pt>
              </c:numCache>
            </c:numRef>
          </c:val>
        </c:ser>
        <c:ser>
          <c:idx val="3"/>
          <c:order val="3"/>
          <c:tx>
            <c:strRef>
              <c:f>Sheet1!$E$1</c:f>
              <c:strCache>
                <c:ptCount val="1"/>
                <c:pt idx="0">
                  <c:v>Gross margin</c:v>
                </c:pt>
              </c:strCache>
            </c:strRef>
          </c:tx>
          <c:spPr>
            <a:solidFill>
              <a:srgbClr val="F0B04C"/>
            </a:solidFill>
            <a:effectLst/>
          </c:spPr>
          <c:invertIfNegative val="0"/>
          <c:dLbls>
            <c:numFmt formatCode="#,##0" sourceLinked="0"/>
            <c:txPr>
              <a:bodyPr/>
              <a:lstStyle/>
              <a:p>
                <a:pPr>
                  <a:defRPr b="0" i="0" strike="noStrike" sz="1000" u="none">
                    <a:solidFill>
                      <a:srgbClr val="17302A"/>
                    </a:solidFill>
                    <a:latin typeface="+mn-lt"/>
                  </a:defRPr>
                </a:pPr>
              </a:p>
            </c:txPr>
            <c:dLblPos val="ctr"/>
            <c:showLegendKey val="0"/>
            <c:showVal val="1"/>
            <c:showCatName val="0"/>
            <c:showSerName val="0"/>
            <c:showPercent val="0"/>
            <c:showBubbleSize val="0"/>
            <c:showLeaderLines val="0"/>
          </c:dLbls>
          <c:cat>
            <c:multiLvlStrRef>
              <c:f>Sheet1!$A$2:$A$4</c:f>
              <c:multiLvlStrCache>
                <c:ptCount val="3"/>
                <c:lvl>
                  <c:pt idx="0">
                    <c:v>Knee: 64% margin</c:v>
                  </c:pt>
                  <c:pt idx="1">
                    <c:v>Slide: 47% margin</c:v>
                  </c:pt>
                  <c:pt idx="2">
                    <c:v>Shoe: 55% margin</c:v>
                  </c:pt>
                </c:lvl>
              </c:multiLvlStrCache>
            </c:multiLvlStrRef>
          </c:cat>
          <c:val>
            <c:numRef>
              <c:f>Sheet1!$E$2:$E$4</c:f>
              <c:numCache>
                <c:formatCode>General</c:formatCode>
                <c:ptCount val="3"/>
                <c:pt idx="0">
                  <c:v>4449</c:v>
                </c:pt>
                <c:pt idx="1">
                  <c:v>2799</c:v>
                </c:pt>
                <c:pt idx="2">
                  <c:v>5499</c:v>
                </c:pt>
              </c:numCache>
            </c:numRef>
          </c:val>
        </c:ser>
        <c:dLbls>
          <c:numFmt formatCode="#,##0" sourceLinked="0"/>
          <c:txPr>
            <a:bodyPr/>
            <a:lstStyle/>
            <a:p>
              <a:pPr>
                <a:defRPr b="0" i="0" strike="noStrike" sz="1000" u="none">
                  <a:solidFill>
                    <a:srgbClr val="17302A"/>
                  </a:solidFill>
                  <a:latin typeface="+mn-lt"/>
                </a:defRPr>
              </a:pPr>
            </a:p>
          </c:txPr>
          <c:dLblPos val="ctr"/>
          <c:showLegendKey val="0"/>
          <c:showVal val="1"/>
          <c:showCatName val="0"/>
          <c:showSerName val="0"/>
          <c:showPercent val="0"/>
          <c:showBubbleSize val="0"/>
          <c:showLeaderLines val="0"/>
        </c:dLbls>
        <c:gapWidth val="50"/>
        <c:overlap val="10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150" b="0" i="0" u="none" strike="noStrike">
                <a:solidFill>
                  <a:srgbClr val="17302A"/>
                </a:solidFill>
                <a:latin typeface="+mn-lt"/>
              </a:defRPr>
            </a:pPr>
            <a:endParaRPr lang="en-US"/>
          </a:p>
        </c:txPr>
        <c:crossAx val="2094734552"/>
        <c:crosses val="autoZero"/>
        <c:auto val="1"/>
        <c:lblAlgn val="ctr"/>
        <c:noMultiLvlLbl val="1"/>
      </c:catAx>
      <c:valAx>
        <c:axId val="2094734552"/>
        <c:scaling>
          <c:orientation val="minMax"/>
          <c:max val="10000"/>
        </c:scaling>
        <c:delete val="0"/>
        <c:axPos val="b"/>
        <c:majorGridlines>
          <c:spPr>
            <a:ln w="9525" cap="flat">
              <a:solidFill>
                <a:srgbClr val="E3E9E5"/>
              </a:solidFill>
              <a:prstDash val="solid"/>
              <a:round/>
            </a:ln>
          </c:spPr>
        </c:majorGridlines>
        <c:numFmt formatCode="#,##0" sourceLinked="0"/>
        <c:majorTickMark val="out"/>
        <c:minorTickMark val="none"/>
        <c:tickLblPos val="low"/>
        <c:spPr>
          <a:ln w="12700" cap="flat">
            <a:noFill/>
            <a:prstDash val="solid"/>
            <a:round/>
          </a:ln>
        </c:spPr>
        <c:txPr>
          <a:bodyPr/>
          <a:lstStyle/>
          <a:p>
            <a:pPr>
              <a:defRPr sz="1000" b="0" i="0" u="none" strike="noStrike">
                <a:solidFill>
                  <a:srgbClr val="7A8B83"/>
                </a:solidFill>
                <a:latin typeface="+mn-lt"/>
              </a:defRPr>
            </a:pPr>
            <a:endParaRPr lang="en-US"/>
          </a:p>
        </c:txPr>
        <c:crossAx val="2094734554"/>
        <c:crosses val="autoZero"/>
        <c:crossBetween val="between"/>
        <c:majorUnit val="2000"/>
      </c:valAx>
      <c:spPr>
        <a:noFill/>
        <a:ln>
          <a:noFill/>
        </a:ln>
        <a:effectLst/>
      </c:spPr>
    </c:plotArea>
    <c:legend>
      <c:legendPos val="b"/>
      <c:overlay val="0"/>
      <c:txPr>
        <a:bodyPr/>
        <a:lstStyle/>
        <a:p>
          <a:pPr>
            <a:defRPr sz="1100">
              <a:solidFill>
                <a:srgbClr val="17302A"/>
              </a:solidFill>
              <a:latin typeface="+mn-lt"/>
              <a:cs typeface="+mn-lt"/>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15 seconds.
"Good morning. We are Team Neura from Kristu Jayanti University, Track 06. Solum is smart footwear that reads your health from every step, and is built to return to the soil."
The photo is a concept render of the Solum Shoe. Solum is Latin for ground and soil, and it is where the English word "sole" comes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1 minute. Click the video to play it. It runs 58 seconds, with music, so check the room's sound before you start.
Let it play without talking over it. When it ends, say: "That is Solum. Now let me show you why it matters."
If the video will not play, skip this slide: the live demo covers the same ground.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40 seconds.
"The world made 23.9 billion pairs of shoes last year, and India made one in eight. About 90 percent of discarded shoes are landfilled or burned, because a shoe is up to 65 glued parts made from oil-based foams and rubbers. Smart shoes now add batteries and circuit boards to the same pile, at a time when India formally recycles less than half its e-waste."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50 seconds. This is the slide that explains why Solum matters beyond sustainability.
"There is a second problem. How you walk carries early health signals, and nobody reads them. In a 20-year study, walking speed started slowing about 12 years before people were diagnosed with mild cognitive impairment. In another study, irregular and uneven steps measured by a wearable showed up about 4 years before a Parkinson's diagnosis. For people with diabetes, pressure-sensing insoles that warned wearers about pressure hotspots cut ulcer recurrence by 86 percent among those who wore them as advised. And across 34,000 older adults, walking speed predicted survival."
"India has 101 million people with diabetes and 149 million over 60. A wrist band cannot see these signals, and a clinic sees them once a year at best."
Say clearly: "Solum does not diagnose. It spots changes against your own baseline and tells you when to get checked."
If asked: the brain studies used gait labs and a lower-back sensor, not shoes. Solum measures the same features, walking speed, step-time variability and asymmetry, from the foot, and validating that is part of our clinical study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"Fitness bands and watches read your heart and estimate steps from how your arm swings. They cannot feel pressure under your foot, see your balance, or measure your knee. Smart insoles sense pressure but are medical niche products that end up as e-waste. Eco sneakers sense nothing. Clinic gait labs are accurate, but you visit once."
"Solum is the only option in this table that reads pressure, gait and knee mechanics every day, coaches you on it, and is built to biodegrade with its electronics reused."
Keep it factual: say "we found", not "nothing exists".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"Solum is three products on one platform. The Shoe is for everyday walkers and runners. The Slide is a home chappal for older adults, with the pressure heat map first, because older people are most at risk from balance and foot problems. The Knee band is for athletes and knee rehab; it adds a bend sensor and works with Solum Shoes."
"All three use the same removable core. The body is biodegradable; the core clips out and moves to your next pair. Our tech is the grey area between a biodegradable life and a biodegradable shoe, so instead of throwing it away, we reuse it."
The product images are concept renders, not photos of built products. Say so if a judge asks.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"These are the seven signals Solum reads. Walking speed and step rhythm are the two with the strongest research behind them as early signs of brain and overall health. Left-right balance shows injury and recovery. The pressure map matters most for people with diabetes, where long-lasting hotspots come before ulcers. Standing steadiness tracks balance and fall risk over weeks. Steps and cadence set your daily target. The knee band adds bend range and landing load, which matter for ligament injuries."
Each signal is compared with the person's own baseline, so the app looks for change, not for one bad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The live demo shows this screen, so keep it short here.
"The Coach is the part people will use every day. It tells you how much to walk, with a target based on research for your age; how to walk, for example evening out your load; what to do, like a balance exercise; what to avoid, like jump training on a day your landings are stiff; and when something is worth checking with a doctor."
How it works: models on the phone compare today's signals with the person's own last 14 days; a language model turns the result into plain sentences. In the prototype, the same logic runs as rules on simulated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"Four things are new together. Health is read from the ground up, where wrist wearables cannot see. One core works across three products and outlives every shell. The sole is made from plants and crop waste. And the coach compares you with yourself, so a small change stands out."
Originality, if asked: each ingredient has been studied, and gait research exists; putting a biodegradable product line, a reusable core and a personal coach together is the new part.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25 seconds.
"The sole is about 62 percent natural rubber, 25 percent rice-husk silica and 6 percent lignin from rubberwood sawdust, so one tree gives two ingredients. The other 7 percent is the curing package: a peroxide with magnesium oxide. We cure without sulfur, and the peroxide forms carbon-to-carbon crosslinks that hold up well to heat. The insole is cotton, mycelium leather and cork with natural latex. The knee band uses natural rubber foam instead of neoprene."
Why no zinc oxide either: it mainly helps sulfur cures, and zinc washing out of rubber harms soil and water life, so a sole meant for the soil is better without it.
Why no magnetite: an earlier draft had 20 to 30 percent magnetite for UV and electromagnetic shielding. We dropped it because it is heavy, it is mined rather than grown, and a sole does not need EM shielding. Lignin already blocks UV. Lignin is capped near 10 parts per 100 rubber because research found properties drop above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25 seconds.
"Each product uses at most two sensors. Shoes and slides have one printed pressure film; the shoe and knee band have a motion sensor; the knee band adds a printed bend sensor. The core holds Bluetooth, memory and a small sealed cell, cushioned in the heel, and charges when you park it on the dock. It logs a hundred times a second, stores steps when the phone is away, and syncs when it is back."
"We left out GPS, SOS buttons, fall alarms and lights. Your phone already does those, and each one costs battery and adds false alarms."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Live demo, about 3 minutes 30 seconds, since the film has already shown the app. Keep each step brisk, and skip step 6 if time is short. The QR code on this slide opens the same prototype at solumapp.pages.dev, so judges can try it on their phones. Open Solum_App_Prototype.html in Chrome first and press F11 for full screen. No internet needed.
1. Pair (25 s): Find my shoes, then Connect. The shoes stored 4,812 steps while the app was closed, and they sync in.
2. Live (50 s): the soles on the left are the shoe, the phone is the app; each zone lights up in both at once. Point at walking speed and step rhythm. Open "What the shoe sends" to show one decoded packet.
3. Coach (1 min): open Coach. Show today's plan, how to walk, do and avoid. Press 4 for Uneven: the plan changes to "your right foot is carrying 60% of the load" and step rhythm turns to Watch. Tap "Is anything worth checking with a doctor?"
4. Slide (40 s): click Slide. Open Coach: walking speed shows Watch, down 9% in six weeks. This is the early-signal idea.
5. Shoe + Knee (40 s): click Shoe + Knee, then Live. The leg on the left bends in real time; the app shows bend range and landing load. Press 2 for Brisk and open Coach: it says skip jump training today.
6. Phone away (25 s): press P. The shoe keeps logging; press P again and it syncs.
Say once: "The sensor data is simulated. The data format and the coach logic are what the real product will use." Keys: 1 to 4 modes, P phone nearby, S cycles products, R starts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45 seconds.
"93 percent of the sole comes from plants or crop waste; each pair uses about 190 grams of rice-husk silica and lignin; no battery is thrown out with any product; and every lakh pairs avoids about 60 tonnes of synthetic sole material."
"Soil bacteria like Streptomyces and Gordonia break rubber down with an enzyme called latex-clearing protein. Vulcanised rubber is slower than raw latex, which is why our first test is a 180-day soil burial."
Trade-offs, say them before you are asked: curing aids are not plant-based, and electronics are not biodegradable, so we reuse the core and send dead cores to authorised recyclers.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"Every pair buys latex from smallholder rubber growers, husk ash from rice mills and beeswax from beekeepers, and it is made by existing footwear makers in the South. For users, older adults, people with diabetes and athletes get early insight in plain language."
Raw material, if asked: India produced about 9 lakh tonnes of natural rubber in 2025-26; one lakh pairs need roughly 37 tonnes.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50 seconds.
"One fixed price, no subscription: the Shoe at 9,999 rupees, the Slide at 5,999 and the Knee band at 6,999. When a shell wears out you buy only a new shell and move your core across. The app and the coach are free."
"At 10,000 units a year we estimate gross margins of 55 percent for the Shoe, 47 for the Slide and 64 for the Knee band. Revenue comes from products first, then shell refills. Pharmacies sell the Slide; sports academies and physiotherapists sell the Knee band."
Why no subscription: tiers create unequal access, and older users dislike recurring charges. Exit, if asked: a fitness wearable or footwear company acquiring Solum is the best case, but we are building to stand on our own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30 seconds.
"The material risk is a sole that breaks down at the end but lasts while you wear it, so we test wear and soil burial side by side. The battery is small, sealed and cushioned. On health, we launch as wellness insights with no diagnosis, and run a clinical study with a hospital before making any medical claim, then seek CDSCO approval for specific features. Data stays on the phone, in line with the DPDP 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25 seconds.
"In three months we have the sole recipes in soil burial and the core and coach running on real sensors. By month six, 20 walkers and 20 homes are wearing prototypes and building baselines. By month nine, the knee band is in a sports academy and the recipe is locked. By month twelve, a 200-unit pilot and a clinical study with a hospital."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20 seconds, then questions.
"Thank you. Solum reads your health from every step, and it is built to return to the soil."
Check that the roles for Shreeji and Uttara are right, and fill in each person's course and year. The QR code opens solumapp.pages.dev. Every member should be ready to answer questions on their part.
Likely questions:
Cost: about 4,500 rupees to make a Shoe at 10,000 units a year; sold at 9,999.
Health claims: wellness only now; clinical study before any medical claim.
Accuracy: the research used lab gait systems and wearables; our first study checks Solum's measurements against a gait lab.
Raw materials: one lakh pairs need about 37 tonnes of rubber, 15 of silica and 4 of lignin.
Trade-offs: vulcanised rubber degrades slower; curing aids and electronics are not plant-based, so we test burial and reuse the core.
If you do not know an answer, say so and say how you would find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_DARK">
    <p:bg>
      <p:bgPr>
        <a:solidFill>
          <a:srgbClr val="143A2E"/>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_CONTENT">
    <p:bg>
      <p:bgPr>
        <a:solidFill>
          <a:srgbClr val="FFFFFF"/>
        </a:solidFill>
      </p:bgPr>
    </p:bg>
    <p:spTree>
      <p:nvGrpSpPr>
        <p:cNvPr id="1" name=""/>
        <p:cNvGrpSpPr/>
        <p:nvPr/>
      </p:nvGrpSpPr>
      <p:grpSpPr>
        <a:xfrm>
          <a:off x="0" y="0"/>
          <a:ext cx="0" cy="0"/>
          <a:chOff x="0" y="0"/>
          <a:chExt cx="0" cy="0"/>
        </a:xfrm>
      </p:grpSpPr>
      <p:pic>
        <p:nvPicPr>
          <p:cNvPr id="2" name="Image 0" descr="/home/claude/solum/deck/img/logo_horizontal_light.png">    </p:cNvPr>
          <p:cNvPicPr>
            <a:picLocks noChangeAspect="1"/>
          </p:cNvPicPr>
          <p:nvPr/>
        </p:nvPicPr>
        <p:blipFill>
          <a:blip r:embed="rId1"/>
          <a:stretch>
            <a:fillRect/>
          </a:stretch>
        </p:blipFill>
        <p:spPr>
          <a:xfrm>
            <a:off x="10698480" y="329184"/>
            <a:ext cx="946404" cy="292608"/>
          </a:xfrm>
          <a:prstGeom prst="rect">
            <a:avLst/>
          </a:prstGeom>
        </p:spPr>
      </p:pic>
      <p:sp>
        <p:nvSpPr>
          <p:cNvPr id="3" name="Text 0"/>
          <p:cNvSpPr/>
          <p:nvPr>
            <p:ph idx="101" type="body" hasCustomPrompt="1"/>
          </p:nvPr>
        </p:nvSpPr>
        <p:spPr>
          <a:xfrm>
            <a:off x="548640" y="310896"/>
            <a:ext cx="8686800" cy="310896"/>
          </a:xfrm>
          <a:prstGeom prst="rect">
            <a:avLst/>
          </a:prstGeom>
          <a:noFill/>
          <a:ln/>
        </p:spPr>
        <p:txBody>
          <a:bodyPr wrap="square" rtlCol="0"/>
          <a:lstStyle>
            <a:lvl1pPr indent="0" marL="0">
              <a:buNone/>
              <a:defRPr lang="en-US" sz="1200" b="1" dirty="0">
                <a:solidFill>
                  <a:schemeClr val="accent1"/>
                </a:solidFill>
              </a:defRPr>
            </a:lvl1pPr>
          </a:lstStyle>
          <a:p>
            <a:pPr indent="0" marL="0">
              <a:buNone/>
            </a:pPr>
            <a:endParaRPr lang="en-US" sz="1200" dirty="0"/>
          </a:p>
        </p:txBody>
      </p:sp>
      <p:sp>
        <p:nvSpPr>
          <p:cNvPr id="4" name="Text 0"/>
          <p:cNvSpPr/>
          <p:nvPr>
            <p:ph idx="102" type="title" hasCustomPrompt="1"/>
          </p:nvPr>
        </p:nvSpPr>
        <p:spPr>
          <a:xfrm>
            <a:off x="548640" y="640080"/>
            <a:ext cx="11091672" cy="868680"/>
          </a:xfrm>
          <a:prstGeom prst="rect">
            <a:avLst/>
          </a:prstGeom>
          <a:noFill/>
          <a:ln/>
        </p:spPr>
        <p:txBody>
          <a:bodyPr wrap="square" rtlCol="0"/>
          <a:lstStyle>
            <a:lvl1pPr algn="l" indent="0" marL="0">
              <a:buNone/>
              <a:defRPr lang="en-US" sz="30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00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image" Target="../media/image-1-3.png"/><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video" Target="../media/media-2-1.mp4"/><Relationship Id="rId2" Type="http://schemas.microsoft.com/office/2007/relationships/media" Target="../media/media-2-1.mp4"/><Relationship Id="rId3" Type="http://schemas.openxmlformats.org/officeDocument/2006/relationships/image" Target="../media/image-2-3.png"/><Relationship Id="rId4" Type="http://schemas.openxmlformats.org/officeDocument/2006/relationships/slideLayout" Target="../slideLayouts/slideLayout2.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image" Target="../media/image-6-2.jpg"/><Relationship Id="rId3" Type="http://schemas.openxmlformats.org/officeDocument/2006/relationships/image" Target="../media/image-6-3.jpg"/><Relationship Id="rId4" Type="http://schemas.openxmlformats.org/officeDocument/2006/relationships/slideLayout" Target="../slideLayouts/slideLayout3.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3.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2" Type="http://schemas.openxmlformats.org/officeDocument/2006/relationships/chart" Target="/ppt/charts/chart1.xml"/><Relationship Id="rId1" Type="http://schemas.openxmlformats.org/officeDocument/2006/relationships/image" Target="../media/image-10-1.jpg"/><Relationship Id="rId3" Type="http://schemas.openxmlformats.org/officeDocument/2006/relationships/slideLayout" Target="../slideLayouts/slideLayout3.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3.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slideLayout" Target="../slideLayouts/slideLayout3.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3.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2.xml"/><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3.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hyperlink" Target="mailto:zainabxrfx2006@gmail.com" TargetMode="External"/><Relationship Id="rId3" Type="http://schemas.openxmlformats.org/officeDocument/2006/relationships/hyperlink" Target="https://www.linkedin.com/in/arfazainab/" TargetMode="External"/><Relationship Id="rId1" Type="http://schemas.openxmlformats.org/officeDocument/2006/relationships/image" Target="../media/image-18-1.png"/><Relationship Id="rId4" Type="http://schemas.openxmlformats.org/officeDocument/2006/relationships/image" Target="../media/image-18-2.png"/><Relationship Id="rId5" Type="http://schemas.openxmlformats.org/officeDocument/2006/relationships/slideLayout" Target="../slideLayouts/slideLayout2.xml"/><Relationship Id="rId6"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home/claude/solum/deck/img/logo_horizontal_dark.png">    </p:cNvPr>
          <p:cNvPicPr>
            <a:picLocks noChangeAspect="1"/>
          </p:cNvPicPr>
          <p:nvPr/>
        </p:nvPicPr>
        <p:blipFill>
          <a:blip r:embed="rId1"/>
          <a:stretch>
            <a:fillRect/>
          </a:stretch>
        </p:blipFill>
        <p:spPr>
          <a:xfrm>
            <a:off x="685800" y="658368"/>
            <a:ext cx="1834286" cy="566928"/>
          </a:xfrm>
          <a:prstGeom prst="rect">
            <a:avLst/>
          </a:prstGeom>
        </p:spPr>
      </p:pic>
      <p:sp>
        <p:nvSpPr>
          <p:cNvPr id="3" name="Text 0"/>
          <p:cNvSpPr txBox="1"/>
          <p:nvPr/>
        </p:nvSpPr>
        <p:spPr>
          <a:xfrm>
            <a:off x="685800" y="1554480"/>
            <a:ext cx="5760720" cy="1965960"/>
          </a:xfrm>
          <a:prstGeom prst="rect">
            <a:avLst/>
          </a:prstGeom>
          <a:noFill/>
          <a:ln/>
        </p:spPr>
        <p:txBody>
          <a:bodyPr wrap="square" lIns="0" tIns="0" rIns="0" bIns="0" rtlCol="0" anchor="t"/>
          <a:lstStyle/>
          <a:p>
            <a:pPr indent="0" marL="0">
              <a:buNone/>
            </a:pPr>
            <a:r>
              <a:rPr lang="en-US" sz="3600" b="1" dirty="0">
                <a:solidFill>
                  <a:srgbClr val="FFFFFF"/>
                </a:solidFill>
                <a:latin typeface="Cambria" pitchFamily="34" charset="0"/>
                <a:ea typeface="Cambria" pitchFamily="34" charset="-122"/>
                <a:cs typeface="Cambria" pitchFamily="34" charset="-120"/>
              </a:rPr>
              <a:t>Biodegradable smart footwear that reads your health from every step</a:t>
            </a:r>
            <a:endParaRPr lang="en-US" sz="3600" dirty="0"/>
          </a:p>
        </p:txBody>
      </p:sp>
      <p:sp>
        <p:nvSpPr>
          <p:cNvPr id="4" name="Text 1"/>
          <p:cNvSpPr txBox="1"/>
          <p:nvPr/>
        </p:nvSpPr>
        <p:spPr>
          <a:xfrm>
            <a:off x="685800" y="3611880"/>
            <a:ext cx="5669280" cy="457200"/>
          </a:xfrm>
          <a:prstGeom prst="rect">
            <a:avLst/>
          </a:prstGeom>
          <a:noFill/>
          <a:ln/>
        </p:spPr>
        <p:txBody>
          <a:bodyPr wrap="square" lIns="0" tIns="0" rIns="0" bIns="0" rtlCol="0" anchor="t"/>
          <a:lstStyle/>
          <a:p>
            <a:pPr indent="0" marL="0">
              <a:buNone/>
            </a:pPr>
            <a:r>
              <a:rPr lang="en-US" sz="2200" dirty="0">
                <a:solidFill>
                  <a:schemeClr val="accent3"/>
                </a:solidFill>
              </a:rPr>
              <a:t>Reads every step. Returns to the soil.</a:t>
            </a:r>
            <a:endParaRPr lang="en-US" sz="2200" dirty="0"/>
          </a:p>
        </p:txBody>
      </p:sp>
      <p:sp>
        <p:nvSpPr>
          <p:cNvPr id="5" name="Shape 2"/>
          <p:cNvSpPr/>
          <p:nvPr/>
        </p:nvSpPr>
        <p:spPr>
          <a:xfrm>
            <a:off x="685800" y="4251960"/>
            <a:ext cx="3977640" cy="402336"/>
          </a:xfrm>
          <a:prstGeom prst="roundRect">
            <a:avLst>
              <a:gd name="adj" fmla="val 50000"/>
            </a:avLst>
          </a:prstGeom>
          <a:ln w="12700">
            <a:solidFill>
              <a:schemeClr val="accent3"/>
            </a:solidFill>
            <a:prstDash val="solid"/>
          </a:ln>
        </p:spPr>
      </p:sp>
      <p:sp>
        <p:nvSpPr>
          <p:cNvPr id="6" name="Text 3"/>
          <p:cNvSpPr txBox="1"/>
          <p:nvPr/>
        </p:nvSpPr>
        <p:spPr>
          <a:xfrm>
            <a:off x="685800" y="4251960"/>
            <a:ext cx="3977640" cy="402336"/>
          </a:xfrm>
          <a:prstGeom prst="rect">
            <a:avLst/>
          </a:prstGeom>
          <a:noFill/>
          <a:ln/>
        </p:spPr>
        <p:txBody>
          <a:bodyPr wrap="square" lIns="0" tIns="0" rIns="0" bIns="0" rtlCol="0" anchor="ctr"/>
          <a:lstStyle/>
          <a:p>
            <a:pPr algn="ctr" indent="0" marL="0">
              <a:buNone/>
            </a:pPr>
            <a:r>
              <a:rPr lang="en-US" sz="1400" dirty="0">
                <a:solidFill>
                  <a:srgbClr val="FFFFFF"/>
                </a:solidFill>
              </a:rPr>
              <a:t>Track 06: Bioplastics and Biomaterials</a:t>
            </a:r>
            <a:endParaRPr lang="en-US" sz="1400" dirty="0"/>
          </a:p>
        </p:txBody>
      </p:sp>
      <p:sp>
        <p:nvSpPr>
          <p:cNvPr id="7" name="Text 4"/>
          <p:cNvSpPr txBox="1"/>
          <p:nvPr/>
        </p:nvSpPr>
        <p:spPr>
          <a:xfrm>
            <a:off x="685800" y="4919472"/>
            <a:ext cx="5760720" cy="731520"/>
          </a:xfrm>
          <a:prstGeom prst="rect">
            <a:avLst/>
          </a:prstGeom>
          <a:noFill/>
          <a:ln/>
        </p:spPr>
        <p:txBody>
          <a:bodyPr wrap="square" lIns="0" tIns="0" rIns="0" bIns="0" rtlCol="0" anchor="t"/>
          <a:lstStyle/>
          <a:p>
            <a:pPr indent="0" marL="0">
              <a:spcAft>
                <a:spcPts val="400"/>
              </a:spcAft>
              <a:buNone/>
            </a:pPr>
            <a:r>
              <a:rPr lang="en-US" sz="1500" b="1" dirty="0">
                <a:solidFill>
                  <a:srgbClr val="FFFFFF"/>
                </a:solidFill>
              </a:rPr>
              <a:t>Team Neura, Kristu Jayanti University</a:t>
            </a:r>
            <a:endParaRPr lang="en-US" sz="1500" dirty="0"/>
          </a:p>
          <a:p>
            <a:pPr indent="0" marL="0">
              <a:spcAft>
                <a:spcPts val="400"/>
              </a:spcAft>
              <a:buNone/>
            </a:pPr>
            <a:r>
              <a:rPr lang="en-US" sz="1500" dirty="0">
                <a:solidFill>
                  <a:srgbClr val="D8E3DC"/>
                </a:solidFill>
              </a:rPr>
              <a:t>Arfa Zainab, Shreeji Jha, Uttara H</a:t>
            </a:r>
            <a:endParaRPr lang="en-US" sz="1500" dirty="0"/>
          </a:p>
        </p:txBody>
      </p:sp>
      <p:sp>
        <p:nvSpPr>
          <p:cNvPr id="8" name="Text 5"/>
          <p:cNvSpPr txBox="1"/>
          <p:nvPr/>
        </p:nvSpPr>
        <p:spPr>
          <a:xfrm>
            <a:off x="685800" y="6053328"/>
            <a:ext cx="6035040" cy="274320"/>
          </a:xfrm>
          <a:prstGeom prst="rect">
            <a:avLst/>
          </a:prstGeom>
          <a:noFill/>
          <a:ln/>
        </p:spPr>
        <p:txBody>
          <a:bodyPr wrap="square" lIns="0" tIns="0" rIns="0" bIns="0" rtlCol="0" anchor="t"/>
          <a:lstStyle/>
          <a:p>
            <a:pPr indent="0" marL="0">
              <a:buNone/>
            </a:pPr>
            <a:r>
              <a:rPr lang="en-US" sz="1150" dirty="0">
                <a:solidFill>
                  <a:srgbClr val="9DB8A9"/>
                </a:solidFill>
              </a:rPr>
              <a:t>Bioeconomy Hackathon 2026, Southern Region   |   IFGTB, Coimbatore   |   13 October 2026</a:t>
            </a:r>
            <a:endParaRPr lang="en-US" sz="1150" dirty="0"/>
          </a:p>
        </p:txBody>
      </p:sp>
      <p:pic>
        <p:nvPicPr>
          <p:cNvPr id="9" name="Image 1" descr="/home/claude/solum/deck/img/ai_hero.jpg">    </p:cNvPr>
          <p:cNvPicPr>
            <a:picLocks noChangeAspect="1"/>
          </p:cNvPicPr>
          <p:nvPr/>
        </p:nvPicPr>
        <p:blipFill>
          <a:blip r:embed="rId2"/>
          <a:stretch>
            <a:fillRect/>
          </a:stretch>
        </p:blipFill>
        <p:spPr>
          <a:xfrm>
            <a:off x="6703466" y="0"/>
            <a:ext cx="5488229" cy="6858000"/>
          </a:xfrm>
          <a:prstGeom prst="rect">
            <a:avLst/>
          </a:prstGeom>
        </p:spPr>
      </p:pic>
      <p:pic>
        <p:nvPicPr>
          <p:cNvPr id="10" name="Image 2" descr="/home/claude/solum/deck/img/fade_left.png">    </p:cNvPr>
          <p:cNvPicPr>
            <a:picLocks noChangeAspect="1"/>
          </p:cNvPicPr>
          <p:nvPr/>
        </p:nvPicPr>
        <p:blipFill>
          <a:blip r:embed="rId3"/>
          <a:stretch>
            <a:fillRect/>
          </a:stretch>
        </p:blipFill>
        <p:spPr>
          <a:xfrm>
            <a:off x="6694322" y="0"/>
            <a:ext cx="64008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0" y="0"/>
            <a:ext cx="12191695"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Problem: waste</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Shoes are made from oil, glued shut, and thrown away</a:t>
            </a:r>
            <a:endParaRPr lang="en-US" sz="3000" dirty="0"/>
          </a:p>
        </p:txBody>
      </p:sp>
      <p:sp>
        <p:nvSpPr>
          <p:cNvPr id="4" name="Text 2"/>
          <p:cNvSpPr txBox="1"/>
          <p:nvPr/>
        </p:nvSpPr>
        <p:spPr>
          <a:xfrm>
            <a:off x="548640" y="1737360"/>
            <a:ext cx="3383280" cy="960120"/>
          </a:xfrm>
          <a:prstGeom prst="rect">
            <a:avLst/>
          </a:prstGeom>
          <a:noFill/>
          <a:ln/>
        </p:spPr>
        <p:txBody>
          <a:bodyPr wrap="square" lIns="0" tIns="0" rIns="0" bIns="0" rtlCol="0" anchor="b"/>
          <a:lstStyle/>
          <a:p>
            <a:pPr indent="0" marL="0">
              <a:buNone/>
            </a:pPr>
            <a:r>
              <a:rPr lang="en-US" sz="6000" b="1" dirty="0">
                <a:solidFill>
                  <a:schemeClr val="tx2"/>
                </a:solidFill>
                <a:latin typeface="Cambria" pitchFamily="34" charset="0"/>
                <a:ea typeface="Cambria" pitchFamily="34" charset="-122"/>
                <a:cs typeface="Cambria" pitchFamily="34" charset="-120"/>
              </a:rPr>
              <a:t>23.9 bn</a:t>
            </a:r>
            <a:endParaRPr lang="en-US" sz="6000" dirty="0"/>
          </a:p>
        </p:txBody>
      </p:sp>
      <p:sp>
        <p:nvSpPr>
          <p:cNvPr id="5" name="Text 3"/>
          <p:cNvSpPr txBox="1"/>
          <p:nvPr/>
        </p:nvSpPr>
        <p:spPr>
          <a:xfrm>
            <a:off x="548640" y="2788920"/>
            <a:ext cx="3246120" cy="1280160"/>
          </a:xfrm>
          <a:prstGeom prst="rect">
            <a:avLst/>
          </a:prstGeom>
          <a:noFill/>
          <a:ln/>
        </p:spPr>
        <p:txBody>
          <a:bodyPr wrap="square" lIns="0" tIns="0" rIns="0" bIns="0" rtlCol="0" anchor="t"/>
          <a:lstStyle/>
          <a:p>
            <a:pPr indent="0" marL="0">
              <a:buNone/>
            </a:pPr>
            <a:r>
              <a:rPr lang="en-US" sz="1700" dirty="0">
                <a:solidFill>
                  <a:schemeClr val="tx1"/>
                </a:solidFill>
              </a:rPr>
              <a:t>pairs of shoes were made worldwide in 2024. India made 12.5% of them, the second largest share.</a:t>
            </a:r>
            <a:endParaRPr lang="en-US" sz="1700" dirty="0"/>
          </a:p>
        </p:txBody>
      </p:sp>
      <p:sp>
        <p:nvSpPr>
          <p:cNvPr id="6" name="Text 4"/>
          <p:cNvSpPr txBox="1"/>
          <p:nvPr/>
        </p:nvSpPr>
        <p:spPr>
          <a:xfrm>
            <a:off x="4425696" y="1737360"/>
            <a:ext cx="3383280" cy="960120"/>
          </a:xfrm>
          <a:prstGeom prst="rect">
            <a:avLst/>
          </a:prstGeom>
          <a:noFill/>
          <a:ln/>
        </p:spPr>
        <p:txBody>
          <a:bodyPr wrap="square" lIns="0" tIns="0" rIns="0" bIns="0" rtlCol="0" anchor="b"/>
          <a:lstStyle/>
          <a:p>
            <a:pPr indent="0" marL="0">
              <a:buNone/>
            </a:pPr>
            <a:r>
              <a:rPr lang="en-US" sz="6000" b="1" dirty="0">
                <a:solidFill>
                  <a:schemeClr val="tx2"/>
                </a:solidFill>
                <a:latin typeface="Cambria" pitchFamily="34" charset="0"/>
                <a:ea typeface="Cambria" pitchFamily="34" charset="-122"/>
                <a:cs typeface="Cambria" pitchFamily="34" charset="-120"/>
              </a:rPr>
              <a:t>90%</a:t>
            </a:r>
            <a:endParaRPr lang="en-US" sz="6000" dirty="0"/>
          </a:p>
        </p:txBody>
      </p:sp>
      <p:sp>
        <p:nvSpPr>
          <p:cNvPr id="7" name="Text 5"/>
          <p:cNvSpPr txBox="1"/>
          <p:nvPr/>
        </p:nvSpPr>
        <p:spPr>
          <a:xfrm>
            <a:off x="4425696" y="2788920"/>
            <a:ext cx="3246120" cy="1280160"/>
          </a:xfrm>
          <a:prstGeom prst="rect">
            <a:avLst/>
          </a:prstGeom>
          <a:noFill/>
          <a:ln/>
        </p:spPr>
        <p:txBody>
          <a:bodyPr wrap="square" lIns="0" tIns="0" rIns="0" bIns="0" rtlCol="0" anchor="t"/>
          <a:lstStyle/>
          <a:p>
            <a:pPr indent="0" marL="0">
              <a:buNone/>
            </a:pPr>
            <a:r>
              <a:rPr lang="en-US" sz="1700" dirty="0">
                <a:solidFill>
                  <a:schemeClr val="tx1"/>
                </a:solidFill>
              </a:rPr>
              <a:t>of discarded shoes end up in landfill or are burned. Only about 5% are recycled.</a:t>
            </a:r>
            <a:endParaRPr lang="en-US" sz="1700" dirty="0"/>
          </a:p>
        </p:txBody>
      </p:sp>
      <p:sp>
        <p:nvSpPr>
          <p:cNvPr id="8" name="Text 6"/>
          <p:cNvSpPr txBox="1"/>
          <p:nvPr/>
        </p:nvSpPr>
        <p:spPr>
          <a:xfrm>
            <a:off x="8302752" y="1737360"/>
            <a:ext cx="3383280" cy="960120"/>
          </a:xfrm>
          <a:prstGeom prst="rect">
            <a:avLst/>
          </a:prstGeom>
          <a:noFill/>
          <a:ln/>
        </p:spPr>
        <p:txBody>
          <a:bodyPr wrap="square" lIns="0" tIns="0" rIns="0" bIns="0" rtlCol="0" anchor="b"/>
          <a:lstStyle/>
          <a:p>
            <a:pPr indent="0" marL="0">
              <a:buNone/>
            </a:pPr>
            <a:r>
              <a:rPr lang="en-US" sz="6000" b="1" dirty="0">
                <a:solidFill>
                  <a:schemeClr val="tx2"/>
                </a:solidFill>
                <a:latin typeface="Cambria" pitchFamily="34" charset="0"/>
                <a:ea typeface="Cambria" pitchFamily="34" charset="-122"/>
                <a:cs typeface="Cambria" pitchFamily="34" charset="-120"/>
              </a:rPr>
              <a:t>65</a:t>
            </a:r>
            <a:endParaRPr lang="en-US" sz="6000" dirty="0"/>
          </a:p>
        </p:txBody>
      </p:sp>
      <p:sp>
        <p:nvSpPr>
          <p:cNvPr id="9" name="Text 7"/>
          <p:cNvSpPr txBox="1"/>
          <p:nvPr/>
        </p:nvSpPr>
        <p:spPr>
          <a:xfrm>
            <a:off x="8302752" y="2788920"/>
            <a:ext cx="3246120" cy="1280160"/>
          </a:xfrm>
          <a:prstGeom prst="rect">
            <a:avLst/>
          </a:prstGeom>
          <a:noFill/>
          <a:ln/>
        </p:spPr>
        <p:txBody>
          <a:bodyPr wrap="square" lIns="0" tIns="0" rIns="0" bIns="0" rtlCol="0" anchor="t"/>
          <a:lstStyle/>
          <a:p>
            <a:pPr indent="0" marL="0">
              <a:buNone/>
            </a:pPr>
            <a:r>
              <a:rPr lang="en-US" sz="1700" dirty="0">
                <a:solidFill>
                  <a:schemeClr val="tx1"/>
                </a:solidFill>
              </a:rPr>
              <a:t>parts can go into one running shoe, nearly all glued together, so it cannot be taken apart.</a:t>
            </a:r>
            <a:endParaRPr lang="en-US" sz="1700" dirty="0"/>
          </a:p>
        </p:txBody>
      </p:sp>
      <p:sp>
        <p:nvSpPr>
          <p:cNvPr id="10" name="Shape 8"/>
          <p:cNvSpPr/>
          <p:nvPr/>
        </p:nvSpPr>
        <p:spPr>
          <a:xfrm>
            <a:off x="548640" y="4315968"/>
            <a:ext cx="11091672" cy="1463040"/>
          </a:xfrm>
          <a:prstGeom prst="roundRect">
            <a:avLst>
              <a:gd name="adj" fmla="val 7500"/>
            </a:avLst>
          </a:prstGeom>
          <a:solidFill>
            <a:srgbClr val="F1F5F0"/>
          </a:solidFill>
          <a:ln/>
        </p:spPr>
      </p:sp>
      <p:sp>
        <p:nvSpPr>
          <p:cNvPr id="11" name="Shape 9"/>
          <p:cNvSpPr/>
          <p:nvPr/>
        </p:nvSpPr>
        <p:spPr>
          <a:xfrm>
            <a:off x="868680" y="4617720"/>
            <a:ext cx="868680" cy="868680"/>
          </a:xfrm>
          <a:prstGeom prst="ellipse">
            <a:avLst/>
          </a:prstGeom>
          <a:solidFill>
            <a:srgbClr val="FFFFFF"/>
          </a:solidFill>
          <a:ln/>
        </p:spPr>
      </p:sp>
      <p:pic>
        <p:nvPicPr>
          <p:cNvPr id="12" name="Image 0" descr="/home/claude/solum/deck/img/ic_LuBatteryCharging_g.png">    </p:cNvPr>
          <p:cNvPicPr>
            <a:picLocks noChangeAspect="1"/>
          </p:cNvPicPr>
          <p:nvPr/>
        </p:nvPicPr>
        <p:blipFill>
          <a:blip r:embed="rId1"/>
          <a:stretch>
            <a:fillRect/>
          </a:stretch>
        </p:blipFill>
        <p:spPr>
          <a:xfrm>
            <a:off x="1059790" y="4808830"/>
            <a:ext cx="486461" cy="486461"/>
          </a:xfrm>
          <a:prstGeom prst="rect">
            <a:avLst/>
          </a:prstGeom>
        </p:spPr>
      </p:pic>
      <p:sp>
        <p:nvSpPr>
          <p:cNvPr id="13" name="Text 10"/>
          <p:cNvSpPr txBox="1"/>
          <p:nvPr/>
        </p:nvSpPr>
        <p:spPr>
          <a:xfrm>
            <a:off x="2011680" y="4498848"/>
            <a:ext cx="9372600" cy="1143000"/>
          </a:xfrm>
          <a:prstGeom prst="rect">
            <a:avLst/>
          </a:prstGeom>
          <a:noFill/>
          <a:ln/>
        </p:spPr>
        <p:txBody>
          <a:bodyPr wrap="square" lIns="0" tIns="0" rIns="0" bIns="0" rtlCol="0" anchor="ctr"/>
          <a:lstStyle/>
          <a:p>
            <a:pPr indent="0" marL="0">
              <a:spcAft>
                <a:spcPts val="600"/>
              </a:spcAft>
              <a:buNone/>
            </a:pPr>
            <a:r>
              <a:rPr lang="en-US" sz="1900" b="1" dirty="0">
                <a:solidFill>
                  <a:schemeClr val="tx2"/>
                </a:solidFill>
              </a:rPr>
              <a:t>Smart shoes add batteries and circuit boards to the same pile.</a:t>
            </a:r>
            <a:endParaRPr lang="en-US" sz="1500" dirty="0"/>
          </a:p>
          <a:p>
            <a:pPr indent="0" marL="0">
              <a:spcAft>
                <a:spcPts val="600"/>
              </a:spcAft>
              <a:buNone/>
            </a:pPr>
            <a:r>
              <a:rPr lang="en-US" sz="1600" dirty="0">
                <a:solidFill>
                  <a:schemeClr val="tx1"/>
                </a:solidFill>
              </a:rPr>
              <a:t>India generated 17.5 lakh tonnes of e-waste in 2023-24 and formally recycled less than half. The cost lands on cities, waste pickers, and the soil and water around dumps.</a:t>
            </a:r>
            <a:endParaRPr lang="en-US" sz="1500" dirty="0"/>
          </a:p>
        </p:txBody>
      </p:sp>
      <p:sp>
        <p:nvSpPr>
          <p:cNvPr id="14" name="Text 11"/>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Sources: World Footwear Yearbook 2025 (APICCAPS); Fashion for Good and Circle Economy, Closing the Footwear Loop; MIT Sloan Sustainability Lab; MoEFCC reply in Parliament, 2024.</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Problem: unread health signals</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How you walk is an early health signal that nobody reads</a:t>
            </a:r>
            <a:endParaRPr lang="en-US" sz="3000" dirty="0"/>
          </a:p>
        </p:txBody>
      </p:sp>
      <p:sp>
        <p:nvSpPr>
          <p:cNvPr id="4" name="Shape 2"/>
          <p:cNvSpPr/>
          <p:nvPr/>
        </p:nvSpPr>
        <p:spPr>
          <a:xfrm>
            <a:off x="548640" y="1691640"/>
            <a:ext cx="5440680" cy="1463040"/>
          </a:xfrm>
          <a:prstGeom prst="roundRect">
            <a:avLst>
              <a:gd name="adj" fmla="val 7500"/>
            </a:avLst>
          </a:prstGeom>
          <a:solidFill>
            <a:srgbClr val="F1F5F0"/>
          </a:solidFill>
          <a:ln/>
        </p:spPr>
      </p:sp>
      <p:sp>
        <p:nvSpPr>
          <p:cNvPr id="5" name="Text 3"/>
          <p:cNvSpPr txBox="1"/>
          <p:nvPr/>
        </p:nvSpPr>
        <p:spPr>
          <a:xfrm>
            <a:off x="822960" y="1856232"/>
            <a:ext cx="1783080" cy="68580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12 years</a:t>
            </a:r>
            <a:endParaRPr lang="en-US" sz="3400" dirty="0"/>
          </a:p>
        </p:txBody>
      </p:sp>
      <p:sp>
        <p:nvSpPr>
          <p:cNvPr id="6" name="Text 4"/>
          <p:cNvSpPr txBox="1"/>
          <p:nvPr/>
        </p:nvSpPr>
        <p:spPr>
          <a:xfrm>
            <a:off x="2697480" y="1837944"/>
            <a:ext cx="3063240" cy="914400"/>
          </a:xfrm>
          <a:prstGeom prst="rect">
            <a:avLst/>
          </a:prstGeom>
          <a:noFill/>
          <a:ln/>
        </p:spPr>
        <p:txBody>
          <a:bodyPr wrap="square" lIns="0" tIns="0" rIns="0" bIns="0" rtlCol="0" anchor="t"/>
          <a:lstStyle/>
          <a:p>
            <a:pPr indent="0" marL="0">
              <a:buNone/>
            </a:pPr>
            <a:r>
              <a:rPr lang="en-US" sz="1400" dirty="0">
                <a:solidFill>
                  <a:schemeClr val="tx1"/>
                </a:solidFill>
              </a:rPr>
              <a:t>Walking speed began slowing about 12 years before mild cognitive impairment was diagnosed, in a 20-year ageing study.</a:t>
            </a:r>
            <a:endParaRPr lang="en-US" sz="1400" dirty="0"/>
          </a:p>
        </p:txBody>
      </p:sp>
      <p:sp>
        <p:nvSpPr>
          <p:cNvPr id="7" name="Text 5"/>
          <p:cNvSpPr txBox="1"/>
          <p:nvPr/>
        </p:nvSpPr>
        <p:spPr>
          <a:xfrm>
            <a:off x="2697480" y="2770632"/>
            <a:ext cx="3063240" cy="274320"/>
          </a:xfrm>
          <a:prstGeom prst="rect">
            <a:avLst/>
          </a:prstGeom>
          <a:noFill/>
          <a:ln/>
        </p:spPr>
        <p:txBody>
          <a:bodyPr wrap="square" lIns="0" tIns="0" rIns="0" bIns="0" rtlCol="0" anchor="t"/>
          <a:lstStyle/>
          <a:p>
            <a:pPr indent="0" marL="0">
              <a:buNone/>
            </a:pPr>
            <a:r>
              <a:rPr lang="en-US" sz="1050" i="1" dirty="0">
                <a:solidFill>
                  <a:srgbClr val="7A8B83"/>
                </a:solidFill>
              </a:rPr>
              <a:t>Buracchio et al., Archives of Neurology, 2010</a:t>
            </a:r>
            <a:endParaRPr lang="en-US" sz="1050" dirty="0"/>
          </a:p>
        </p:txBody>
      </p:sp>
      <p:sp>
        <p:nvSpPr>
          <p:cNvPr id="8" name="Shape 6"/>
          <p:cNvSpPr/>
          <p:nvPr/>
        </p:nvSpPr>
        <p:spPr>
          <a:xfrm>
            <a:off x="6199632" y="1691640"/>
            <a:ext cx="5440680" cy="1463040"/>
          </a:xfrm>
          <a:prstGeom prst="roundRect">
            <a:avLst>
              <a:gd name="adj" fmla="val 7500"/>
            </a:avLst>
          </a:prstGeom>
          <a:solidFill>
            <a:srgbClr val="F1F5F0"/>
          </a:solidFill>
          <a:ln/>
        </p:spPr>
      </p:sp>
      <p:sp>
        <p:nvSpPr>
          <p:cNvPr id="9" name="Text 7"/>
          <p:cNvSpPr txBox="1"/>
          <p:nvPr/>
        </p:nvSpPr>
        <p:spPr>
          <a:xfrm>
            <a:off x="6473952" y="1856232"/>
            <a:ext cx="1783080" cy="68580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4 years</a:t>
            </a:r>
            <a:endParaRPr lang="en-US" sz="3400" dirty="0"/>
          </a:p>
        </p:txBody>
      </p:sp>
      <p:sp>
        <p:nvSpPr>
          <p:cNvPr id="10" name="Text 8"/>
          <p:cNvSpPr txBox="1"/>
          <p:nvPr/>
        </p:nvSpPr>
        <p:spPr>
          <a:xfrm>
            <a:off x="8348472" y="1837944"/>
            <a:ext cx="3063240" cy="914400"/>
          </a:xfrm>
          <a:prstGeom prst="rect">
            <a:avLst/>
          </a:prstGeom>
          <a:noFill/>
          <a:ln/>
        </p:spPr>
        <p:txBody>
          <a:bodyPr wrap="square" lIns="0" tIns="0" rIns="0" bIns="0" rtlCol="0" anchor="t"/>
          <a:lstStyle/>
          <a:p>
            <a:pPr indent="0" marL="0">
              <a:buNone/>
            </a:pPr>
            <a:r>
              <a:rPr lang="en-US" sz="1400" dirty="0">
                <a:solidFill>
                  <a:schemeClr val="tx1"/>
                </a:solidFill>
              </a:rPr>
              <a:t>Irregular, uneven steps picked up by a wearable sensor appeared about 4 years before a Parkinson’s diagnosis.</a:t>
            </a:r>
            <a:endParaRPr lang="en-US" sz="1400" dirty="0"/>
          </a:p>
        </p:txBody>
      </p:sp>
      <p:sp>
        <p:nvSpPr>
          <p:cNvPr id="11" name="Text 9"/>
          <p:cNvSpPr txBox="1"/>
          <p:nvPr/>
        </p:nvSpPr>
        <p:spPr>
          <a:xfrm>
            <a:off x="8348472" y="2770632"/>
            <a:ext cx="3063240" cy="274320"/>
          </a:xfrm>
          <a:prstGeom prst="rect">
            <a:avLst/>
          </a:prstGeom>
          <a:noFill/>
          <a:ln/>
        </p:spPr>
        <p:txBody>
          <a:bodyPr wrap="square" lIns="0" tIns="0" rIns="0" bIns="0" rtlCol="0" anchor="t"/>
          <a:lstStyle/>
          <a:p>
            <a:pPr indent="0" marL="0">
              <a:buNone/>
            </a:pPr>
            <a:r>
              <a:rPr lang="en-US" sz="1050" i="1" dirty="0">
                <a:solidFill>
                  <a:srgbClr val="7A8B83"/>
                </a:solidFill>
              </a:rPr>
              <a:t>Del Din et al., Annals of Neurology, 2019</a:t>
            </a:r>
            <a:endParaRPr lang="en-US" sz="1050" dirty="0"/>
          </a:p>
        </p:txBody>
      </p:sp>
      <p:sp>
        <p:nvSpPr>
          <p:cNvPr id="12" name="Shape 10"/>
          <p:cNvSpPr/>
          <p:nvPr/>
        </p:nvSpPr>
        <p:spPr>
          <a:xfrm>
            <a:off x="548640" y="3319272"/>
            <a:ext cx="5440680" cy="1463040"/>
          </a:xfrm>
          <a:prstGeom prst="roundRect">
            <a:avLst>
              <a:gd name="adj" fmla="val 7500"/>
            </a:avLst>
          </a:prstGeom>
          <a:solidFill>
            <a:srgbClr val="F1F5F0"/>
          </a:solidFill>
          <a:ln/>
        </p:spPr>
      </p:sp>
      <p:sp>
        <p:nvSpPr>
          <p:cNvPr id="13" name="Text 11"/>
          <p:cNvSpPr txBox="1"/>
          <p:nvPr/>
        </p:nvSpPr>
        <p:spPr>
          <a:xfrm>
            <a:off x="822960" y="3483864"/>
            <a:ext cx="1783080" cy="68580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86%</a:t>
            </a:r>
            <a:endParaRPr lang="en-US" sz="3400" dirty="0"/>
          </a:p>
        </p:txBody>
      </p:sp>
      <p:sp>
        <p:nvSpPr>
          <p:cNvPr id="14" name="Text 12"/>
          <p:cNvSpPr txBox="1"/>
          <p:nvPr/>
        </p:nvSpPr>
        <p:spPr>
          <a:xfrm>
            <a:off x="2697480" y="3465576"/>
            <a:ext cx="3063240" cy="914400"/>
          </a:xfrm>
          <a:prstGeom prst="rect">
            <a:avLst/>
          </a:prstGeom>
          <a:noFill/>
          <a:ln/>
        </p:spPr>
        <p:txBody>
          <a:bodyPr wrap="square" lIns="0" tIns="0" rIns="0" bIns="0" rtlCol="0" anchor="t"/>
          <a:lstStyle/>
          <a:p>
            <a:pPr indent="0" marL="0">
              <a:buNone/>
            </a:pPr>
            <a:r>
              <a:rPr lang="en-US" sz="1400" dirty="0">
                <a:solidFill>
                  <a:schemeClr val="tx1"/>
                </a:solidFill>
              </a:rPr>
              <a:t>fewer foot-ulcer recurrences in people with diabetes whose pressure-sensing insoles alerted them, when worn 4.5+ hours a day.</a:t>
            </a:r>
            <a:endParaRPr lang="en-US" sz="1400" dirty="0"/>
          </a:p>
        </p:txBody>
      </p:sp>
      <p:sp>
        <p:nvSpPr>
          <p:cNvPr id="15" name="Text 13"/>
          <p:cNvSpPr txBox="1"/>
          <p:nvPr/>
        </p:nvSpPr>
        <p:spPr>
          <a:xfrm>
            <a:off x="2697480" y="4398264"/>
            <a:ext cx="3063240" cy="274320"/>
          </a:xfrm>
          <a:prstGeom prst="rect">
            <a:avLst/>
          </a:prstGeom>
          <a:noFill/>
          <a:ln/>
        </p:spPr>
        <p:txBody>
          <a:bodyPr wrap="square" lIns="0" tIns="0" rIns="0" bIns="0" rtlCol="0" anchor="t"/>
          <a:lstStyle/>
          <a:p>
            <a:pPr indent="0" marL="0">
              <a:buNone/>
            </a:pPr>
            <a:r>
              <a:rPr lang="en-US" sz="1050" i="1" dirty="0">
                <a:solidFill>
                  <a:srgbClr val="7A8B83"/>
                </a:solidFill>
              </a:rPr>
              <a:t>Abbott et al., Lancet Digital Health, 2019</a:t>
            </a:r>
            <a:endParaRPr lang="en-US" sz="1050" dirty="0"/>
          </a:p>
        </p:txBody>
      </p:sp>
      <p:sp>
        <p:nvSpPr>
          <p:cNvPr id="16" name="Shape 14"/>
          <p:cNvSpPr/>
          <p:nvPr/>
        </p:nvSpPr>
        <p:spPr>
          <a:xfrm>
            <a:off x="6199632" y="3319272"/>
            <a:ext cx="5440680" cy="1463040"/>
          </a:xfrm>
          <a:prstGeom prst="roundRect">
            <a:avLst>
              <a:gd name="adj" fmla="val 7500"/>
            </a:avLst>
          </a:prstGeom>
          <a:solidFill>
            <a:srgbClr val="F1F5F0"/>
          </a:solidFill>
          <a:ln/>
        </p:spPr>
      </p:sp>
      <p:sp>
        <p:nvSpPr>
          <p:cNvPr id="17" name="Text 15"/>
          <p:cNvSpPr txBox="1"/>
          <p:nvPr/>
        </p:nvSpPr>
        <p:spPr>
          <a:xfrm>
            <a:off x="6473952" y="3483864"/>
            <a:ext cx="1783080" cy="68580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34,000+</a:t>
            </a:r>
            <a:endParaRPr lang="en-US" sz="3400" dirty="0"/>
          </a:p>
        </p:txBody>
      </p:sp>
      <p:sp>
        <p:nvSpPr>
          <p:cNvPr id="18" name="Text 16"/>
          <p:cNvSpPr txBox="1"/>
          <p:nvPr/>
        </p:nvSpPr>
        <p:spPr>
          <a:xfrm>
            <a:off x="8348472" y="3465576"/>
            <a:ext cx="3063240" cy="914400"/>
          </a:xfrm>
          <a:prstGeom prst="rect">
            <a:avLst/>
          </a:prstGeom>
          <a:noFill/>
          <a:ln/>
        </p:spPr>
        <p:txBody>
          <a:bodyPr wrap="square" lIns="0" tIns="0" rIns="0" bIns="0" rtlCol="0" anchor="t"/>
          <a:lstStyle/>
          <a:p>
            <a:pPr indent="0" marL="0">
              <a:buNone/>
            </a:pPr>
            <a:r>
              <a:rPr lang="en-US" sz="1400" dirty="0">
                <a:solidFill>
                  <a:schemeClr val="tx1"/>
                </a:solidFill>
              </a:rPr>
              <a:t>older adults across nine studies: their walking speed predicted how long they would live.</a:t>
            </a:r>
            <a:endParaRPr lang="en-US" sz="1400" dirty="0"/>
          </a:p>
        </p:txBody>
      </p:sp>
      <p:sp>
        <p:nvSpPr>
          <p:cNvPr id="19" name="Text 17"/>
          <p:cNvSpPr txBox="1"/>
          <p:nvPr/>
        </p:nvSpPr>
        <p:spPr>
          <a:xfrm>
            <a:off x="8348472" y="4398264"/>
            <a:ext cx="3063240" cy="274320"/>
          </a:xfrm>
          <a:prstGeom prst="rect">
            <a:avLst/>
          </a:prstGeom>
          <a:noFill/>
          <a:ln/>
        </p:spPr>
        <p:txBody>
          <a:bodyPr wrap="square" lIns="0" tIns="0" rIns="0" bIns="0" rtlCol="0" anchor="t"/>
          <a:lstStyle/>
          <a:p>
            <a:pPr indent="0" marL="0">
              <a:buNone/>
            </a:pPr>
            <a:r>
              <a:rPr lang="en-US" sz="1050" i="1" dirty="0">
                <a:solidFill>
                  <a:srgbClr val="7A8B83"/>
                </a:solidFill>
              </a:rPr>
              <a:t>Studenski et al., JAMA, 2011</a:t>
            </a:r>
            <a:endParaRPr lang="en-US" sz="1050" dirty="0"/>
          </a:p>
        </p:txBody>
      </p:sp>
      <p:sp>
        <p:nvSpPr>
          <p:cNvPr id="20" name="Shape 18"/>
          <p:cNvSpPr/>
          <p:nvPr/>
        </p:nvSpPr>
        <p:spPr>
          <a:xfrm>
            <a:off x="548640" y="5074920"/>
            <a:ext cx="11091672" cy="1051560"/>
          </a:xfrm>
          <a:prstGeom prst="roundRect">
            <a:avLst>
              <a:gd name="adj" fmla="val 10435"/>
            </a:avLst>
          </a:prstGeom>
          <a:solidFill>
            <a:srgbClr val="143A2E"/>
          </a:solidFill>
          <a:ln/>
        </p:spPr>
      </p:sp>
      <p:sp>
        <p:nvSpPr>
          <p:cNvPr id="21" name="Text 19"/>
          <p:cNvSpPr txBox="1"/>
          <p:nvPr/>
        </p:nvSpPr>
        <p:spPr>
          <a:xfrm>
            <a:off x="868680" y="5074920"/>
            <a:ext cx="10515600" cy="1051560"/>
          </a:xfrm>
          <a:prstGeom prst="rect">
            <a:avLst/>
          </a:prstGeom>
          <a:noFill/>
          <a:ln/>
        </p:spPr>
        <p:txBody>
          <a:bodyPr wrap="square" lIns="0" tIns="0" rIns="0" bIns="0" rtlCol="0" anchor="ctr"/>
          <a:lstStyle/>
          <a:p>
            <a:pPr indent="0" marL="0">
              <a:buNone/>
            </a:pPr>
            <a:r>
              <a:rPr lang="en-US" sz="1550" b="1" dirty="0">
                <a:solidFill>
                  <a:srgbClr val="FFFFFF"/>
                </a:solidFill>
              </a:rPr>
              <a:t>India has 101 million people with diabetes and 149 million aged 60 and over. </a:t>
            </a:r>
            <a:pPr indent="0" marL="0">
              <a:buNone/>
            </a:pPr>
            <a:r>
              <a:rPr lang="en-US" sz="1550" dirty="0">
                <a:solidFill>
                  <a:srgbClr val="D8E3DC"/>
                </a:solidFill>
              </a:rPr>
              <a:t>A wrist band can’t see these signals, and a clinic sees them once a year at best. Solum does not diagnose; it spots the change early and says when to get checked.</a:t>
            </a:r>
            <a:endParaRPr lang="en-US" sz="1550" dirty="0"/>
          </a:p>
        </p:txBody>
      </p:sp>
      <p:sp>
        <p:nvSpPr>
          <p:cNvPr id="22" name="Text 20"/>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Sources: as cited on each card; ICMR-INDIAB study, Lancet Diabetes and Endocrinology, 2023; UNFPA India Ageing Report 2023.</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Existing solutions and gaps</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Your wrist can’t feel your feet. Solum can.</a:t>
            </a:r>
            <a:endParaRPr lang="en-US" sz="30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548640" y="1691640"/>
          <a:ext cx="11091672" cy="914400"/>
        </p:xfrm>
        <a:graphic>
          <a:graphicData uri="http://schemas.openxmlformats.org/drawingml/2006/table">
            <a:tbl>
              <a:tblPr/>
              <a:tblGrid>
                <a:gridCol w="3593592"/>
                <a:gridCol w="1554480"/>
                <a:gridCol w="1508760"/>
                <a:gridCol w="1508760"/>
                <a:gridCol w="1508760"/>
                <a:gridCol w="1417320"/>
              </a:tblGrid>
              <a:tr h="566928">
                <a:tc>
                  <a:txBody>
                    <a:bodyPr/>
                    <a:lstStyle/>
                    <a:p>
                      <a:pPr indent="0" marL="0">
                        <a:buNone/>
                      </a:pPr>
                      <a:endParaRPr lang="en-US" sz="1200" dirty="0">
                        <a:latin typeface="Calibri" charset="0"/>
                        <a:ea typeface="Calibri" charset="0"/>
                        <a:cs typeface="Calibri" charset="0"/>
                      </a:endParaRPr>
                    </a:p>
                  </a:txBody>
                  <a:tcPr marL="73152" marR="73152" marT="73152" marB="73152">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algn="ctr" indent="0" marL="0">
                        <a:buNone/>
                      </a:pPr>
                      <a:r>
                        <a:rPr lang="en-US" sz="1250" b="1" dirty="0">
                          <a:solidFill>
                            <a:srgbClr val="17302A"/>
                          </a:solidFill>
                          <a:latin typeface="Calibri" pitchFamily="34" charset="0"/>
                          <a:ea typeface="Calibri" pitchFamily="34" charset="-122"/>
                          <a:cs typeface="Calibri" pitchFamily="34" charset="-120"/>
                        </a:rPr>
                        <a:t>Fitness bands and watches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algn="ctr" indent="0" marL="0">
                        <a:buNone/>
                      </a:pPr>
                      <a:r>
                        <a:rPr lang="en-US" sz="1250" b="1" dirty="0">
                          <a:solidFill>
                            <a:srgbClr val="17302A"/>
                          </a:solidFill>
                          <a:latin typeface="Calibri" pitchFamily="34" charset="0"/>
                          <a:ea typeface="Calibri" pitchFamily="34" charset="-122"/>
                          <a:cs typeface="Calibri" pitchFamily="34" charset="-120"/>
                        </a:rPr>
                        <a:t>Smart insoles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algn="ctr" indent="0" marL="0">
                        <a:buNone/>
                      </a:pPr>
                      <a:r>
                        <a:rPr lang="en-US" sz="1250" b="1" dirty="0">
                          <a:solidFill>
                            <a:srgbClr val="17302A"/>
                          </a:solidFill>
                          <a:latin typeface="Calibri" pitchFamily="34" charset="0"/>
                          <a:ea typeface="Calibri" pitchFamily="34" charset="-122"/>
                          <a:cs typeface="Calibri" pitchFamily="34" charset="-120"/>
                        </a:rPr>
                        <a:t>Eco sneakers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algn="ctr" indent="0" marL="0">
                        <a:buNone/>
                      </a:pPr>
                      <a:r>
                        <a:rPr lang="en-US" sz="1250" b="1" dirty="0">
                          <a:solidFill>
                            <a:srgbClr val="17302A"/>
                          </a:solidFill>
                          <a:latin typeface="Calibri" pitchFamily="34" charset="0"/>
                          <a:ea typeface="Calibri" pitchFamily="34" charset="-122"/>
                          <a:cs typeface="Calibri" pitchFamily="34" charset="-120"/>
                        </a:rPr>
                        <a:t>Clinic gait labs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algn="ctr" indent="0" marL="0">
                        <a:buNone/>
                      </a:pPr>
                      <a:r>
                        <a:rPr lang="en-US" sz="1250" b="1" dirty="0">
                          <a:solidFill>
                            <a:srgbClr val="FFFFFF"/>
                          </a:solidFill>
                          <a:latin typeface="Calibri" pitchFamily="34" charset="0"/>
                          <a:ea typeface="Calibri" pitchFamily="34" charset="-122"/>
                          <a:cs typeface="Calibri" pitchFamily="34" charset="-120"/>
                        </a:rPr>
                        <a:t>Solum</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143A2E"/>
                    </a:solidFill>
                  </a:tcPr>
                </a:tc>
              </a:tr>
              <a:tr h="566928">
                <a:tc>
                  <a:txBody>
                    <a:bodyPr/>
                    <a:lstStyle/>
                    <a:p>
                      <a:pPr algn="l" indent="0" marL="0">
                        <a:buNone/>
                      </a:pPr>
                      <a:r>
                        <a:rPr lang="en-US" sz="1350" b="1" dirty="0">
                          <a:solidFill>
                            <a:srgbClr val="143A2E"/>
                          </a:solidFill>
                          <a:latin typeface="Calibri" pitchFamily="34" charset="0"/>
                          <a:ea typeface="Calibri" pitchFamily="34" charset="-122"/>
                          <a:cs typeface="Calibri" pitchFamily="34" charset="-120"/>
                        </a:rPr>
                        <a:t>Pressure and balance, read at the foot</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2F6B4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2F6B4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143A2E"/>
                    </a:solidFill>
                  </a:tcPr>
                </a:tc>
              </a:tr>
              <a:tr h="566928">
                <a:tc>
                  <a:txBody>
                    <a:bodyPr/>
                    <a:lstStyle/>
                    <a:p>
                      <a:pPr algn="l" indent="0" marL="0">
                        <a:buNone/>
                      </a:pPr>
                      <a:r>
                        <a:rPr lang="en-US" sz="1350" b="1" dirty="0">
                          <a:solidFill>
                            <a:srgbClr val="143A2E"/>
                          </a:solidFill>
                          <a:latin typeface="Calibri" pitchFamily="34" charset="0"/>
                          <a:ea typeface="Calibri" pitchFamily="34" charset="-122"/>
                          <a:cs typeface="Calibri" pitchFamily="34" charset="-120"/>
                        </a:rPr>
                        <a:t>Gait quality every day, not once a year</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B46F12"/>
                          </a:solidFill>
                          <a:latin typeface="Calibri" pitchFamily="34" charset="0"/>
                          <a:ea typeface="Calibri" pitchFamily="34" charset="-122"/>
                          <a:cs typeface="Calibri" pitchFamily="34" charset="-120"/>
                        </a:rPr>
                        <a:t>Partly</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2F6B4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143A2E"/>
                    </a:solidFill>
                  </a:tcPr>
                </a:tc>
              </a:tr>
              <a:tr h="566928">
                <a:tc>
                  <a:txBody>
                    <a:bodyPr/>
                    <a:lstStyle/>
                    <a:p>
                      <a:pPr algn="l" indent="0" marL="0">
                        <a:buNone/>
                      </a:pPr>
                      <a:r>
                        <a:rPr lang="en-US" sz="1350" b="1" dirty="0">
                          <a:solidFill>
                            <a:srgbClr val="143A2E"/>
                          </a:solidFill>
                          <a:latin typeface="Calibri" pitchFamily="34" charset="0"/>
                          <a:ea typeface="Calibri" pitchFamily="34" charset="-122"/>
                          <a:cs typeface="Calibri" pitchFamily="34" charset="-120"/>
                        </a:rPr>
                        <a:t>Knee mechanics for athletes</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2F6B4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143A2E"/>
                    </a:solidFill>
                  </a:tcPr>
                </a:tc>
              </a:tr>
              <a:tr h="566928">
                <a:tc>
                  <a:txBody>
                    <a:bodyPr/>
                    <a:lstStyle/>
                    <a:p>
                      <a:pPr algn="l" indent="0" marL="0">
                        <a:buNone/>
                      </a:pPr>
                      <a:r>
                        <a:rPr lang="en-US" sz="1350" b="1" dirty="0">
                          <a:solidFill>
                            <a:srgbClr val="143A2E"/>
                          </a:solidFill>
                          <a:latin typeface="Calibri" pitchFamily="34" charset="0"/>
                          <a:ea typeface="Calibri" pitchFamily="34" charset="-122"/>
                          <a:cs typeface="Calibri" pitchFamily="34" charset="-120"/>
                        </a:rPr>
                        <a:t>AI coaching on how to walk and train</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2F6B4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B46F12"/>
                          </a:solidFill>
                          <a:latin typeface="Calibri" pitchFamily="34" charset="0"/>
                          <a:ea typeface="Calibri" pitchFamily="34" charset="-122"/>
                          <a:cs typeface="Calibri" pitchFamily="34" charset="-120"/>
                        </a:rPr>
                        <a:t>Partly</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143A2E"/>
                    </a:solidFill>
                  </a:tcPr>
                </a:tc>
              </a:tr>
              <a:tr h="566928">
                <a:tc>
                  <a:txBody>
                    <a:bodyPr/>
                    <a:lstStyle/>
                    <a:p>
                      <a:pPr algn="l" indent="0" marL="0">
                        <a:buNone/>
                      </a:pPr>
                      <a:r>
                        <a:rPr lang="en-US" sz="1350" b="1" dirty="0">
                          <a:solidFill>
                            <a:srgbClr val="143A2E"/>
                          </a:solidFill>
                          <a:latin typeface="Calibri" pitchFamily="34" charset="0"/>
                          <a:ea typeface="Calibri" pitchFamily="34" charset="-122"/>
                          <a:cs typeface="Calibri" pitchFamily="34" charset="-120"/>
                        </a:rPr>
                        <a:t>Body made to biodegrade, electronics reused</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B46F12"/>
                          </a:solidFill>
                          <a:latin typeface="Calibri" pitchFamily="34" charset="0"/>
                          <a:ea typeface="Calibri" pitchFamily="34" charset="-122"/>
                          <a:cs typeface="Calibri" pitchFamily="34" charset="-120"/>
                        </a:rPr>
                        <a:t>Partly</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dirty="0">
                          <a:solidFill>
                            <a:srgbClr val="9AA39F"/>
                          </a:solidFill>
                          <a:latin typeface="Calibri" pitchFamily="34" charset="0"/>
                          <a:ea typeface="Calibri" pitchFamily="34" charset="-122"/>
                          <a:cs typeface="Calibri" pitchFamily="34" charset="-120"/>
                        </a:rPr>
                        <a:t>Not applicable</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FFFFF"/>
                    </a:solidFill>
                  </a:tcPr>
                </a:tc>
                <a:tc>
                  <a:txBody>
                    <a:bodyPr/>
                    <a:lstStyle/>
                    <a:p>
                      <a:pPr algn="ctr" indent="0" marL="0">
                        <a:buNone/>
                      </a:pPr>
                      <a:r>
                        <a:rPr lang="en-US" sz="1300" b="1" dirty="0">
                          <a:solidFill>
                            <a:srgbClr val="FFFFFF"/>
                          </a:solidFill>
                          <a:latin typeface="Calibri" pitchFamily="34" charset="0"/>
                          <a:ea typeface="Calibri" pitchFamily="34" charset="-122"/>
                          <a:cs typeface="Calibri" pitchFamily="34" charset="-120"/>
                        </a:rPr>
                        <a:t>Yes</a:t>
                      </a:r>
                      <a:endParaRPr lang="en-US" sz="130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143A2E"/>
                    </a:solidFill>
                  </a:tcPr>
                </a:tc>
              </a:tr>
            </a:tbl>
          </a:graphicData>
        </a:graphic>
      </p:graphicFrame>
      <p:sp>
        <p:nvSpPr>
          <p:cNvPr id="5" name="Shape 2"/>
          <p:cNvSpPr/>
          <p:nvPr/>
        </p:nvSpPr>
        <p:spPr>
          <a:xfrm>
            <a:off x="548640" y="5349240"/>
            <a:ext cx="11091672" cy="822960"/>
          </a:xfrm>
          <a:prstGeom prst="roundRect">
            <a:avLst>
              <a:gd name="adj" fmla="val 13333"/>
            </a:avLst>
          </a:prstGeom>
          <a:solidFill>
            <a:srgbClr val="F1F5F0"/>
          </a:solidFill>
          <a:ln/>
        </p:spPr>
      </p:sp>
      <p:sp>
        <p:nvSpPr>
          <p:cNvPr id="6" name="Text 3"/>
          <p:cNvSpPr txBox="1"/>
          <p:nvPr/>
        </p:nvSpPr>
        <p:spPr>
          <a:xfrm>
            <a:off x="868680" y="5349240"/>
            <a:ext cx="10515600" cy="822960"/>
          </a:xfrm>
          <a:prstGeom prst="rect">
            <a:avLst/>
          </a:prstGeom>
          <a:noFill/>
          <a:ln/>
        </p:spPr>
        <p:txBody>
          <a:bodyPr wrap="square" lIns="0" tIns="0" rIns="0" bIns="0" rtlCol="0" anchor="ctr"/>
          <a:lstStyle/>
          <a:p>
            <a:pPr indent="0" marL="0">
              <a:buNone/>
            </a:pPr>
            <a:r>
              <a:rPr lang="en-US" sz="1700" b="1" dirty="0">
                <a:solidFill>
                  <a:schemeClr val="tx2"/>
                </a:solidFill>
              </a:rPr>
              <a:t>Others measure the wrist or ignore the planet. </a:t>
            </a:r>
            <a:pPr indent="0" marL="0">
              <a:buNone/>
            </a:pPr>
            <a:r>
              <a:rPr lang="en-US" sz="1700" dirty="0">
                <a:solidFill>
                  <a:schemeClr val="tx1"/>
                </a:solidFill>
              </a:rPr>
              <a:t>Solum reads your health from the ground up, and goes back to the ground when it is worn out.</a:t>
            </a:r>
            <a:endParaRPr lang="en-US" sz="170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Our solution</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One core, three products, one app</a:t>
            </a:r>
            <a:endParaRPr lang="en-US" sz="3000" dirty="0"/>
          </a:p>
        </p:txBody>
      </p:sp>
      <p:sp>
        <p:nvSpPr>
          <p:cNvPr id="4" name="Text 2"/>
          <p:cNvSpPr txBox="1"/>
          <p:nvPr/>
        </p:nvSpPr>
        <p:spPr>
          <a:xfrm>
            <a:off x="548640" y="1517904"/>
            <a:ext cx="11064240" cy="566928"/>
          </a:xfrm>
          <a:prstGeom prst="rect">
            <a:avLst/>
          </a:prstGeom>
          <a:noFill/>
          <a:ln/>
        </p:spPr>
        <p:txBody>
          <a:bodyPr wrap="square" lIns="0" tIns="0" rIns="0" bIns="0" rtlCol="0" anchor="t"/>
          <a:lstStyle/>
          <a:p>
            <a:pPr indent="0" marL="0">
              <a:buNone/>
            </a:pPr>
            <a:r>
              <a:rPr lang="en-US" sz="1650" dirty="0">
                <a:solidFill>
                  <a:schemeClr val="tx1"/>
                </a:solidFill>
              </a:rPr>
              <a:t>Each product has a biodegradable body and the same removable sensor core. The core moves into your next pair, and the app turns every step into health insight.</a:t>
            </a:r>
            <a:endParaRPr lang="en-US" sz="1650" dirty="0"/>
          </a:p>
        </p:txBody>
      </p:sp>
      <p:sp>
        <p:nvSpPr>
          <p:cNvPr id="5" name="Shape 3"/>
          <p:cNvSpPr/>
          <p:nvPr/>
        </p:nvSpPr>
        <p:spPr>
          <a:xfrm>
            <a:off x="548640" y="2231136"/>
            <a:ext cx="3520440" cy="3986784"/>
          </a:xfrm>
          <a:prstGeom prst="roundRect">
            <a:avLst>
              <a:gd name="adj" fmla="val 3117"/>
            </a:avLst>
          </a:prstGeom>
          <a:solidFill>
            <a:srgbClr val="F1F5F0"/>
          </a:solidFill>
          <a:ln/>
        </p:spPr>
      </p:sp>
      <p:pic>
        <p:nvPicPr>
          <p:cNvPr id="6" name="Image 0" descr="/home/claude/solum/deck/img/ai_shoe.jpg">    </p:cNvPr>
          <p:cNvPicPr>
            <a:picLocks noChangeAspect="1"/>
          </p:cNvPicPr>
          <p:nvPr/>
        </p:nvPicPr>
        <p:blipFill>
          <a:blip r:embed="rId1"/>
          <a:stretch>
            <a:fillRect/>
          </a:stretch>
        </p:blipFill>
        <p:spPr>
          <a:xfrm>
            <a:off x="658368" y="2340864"/>
            <a:ext cx="3300984" cy="2011680"/>
          </a:xfrm>
          <a:prstGeom prst="rect">
            <a:avLst/>
          </a:prstGeom>
        </p:spPr>
      </p:pic>
      <p:sp>
        <p:nvSpPr>
          <p:cNvPr id="7" name="Text 4"/>
          <p:cNvSpPr txBox="1"/>
          <p:nvPr/>
        </p:nvSpPr>
        <p:spPr>
          <a:xfrm>
            <a:off x="804672" y="4471416"/>
            <a:ext cx="2103120" cy="365760"/>
          </a:xfrm>
          <a:prstGeom prst="rect">
            <a:avLst/>
          </a:prstGeom>
          <a:noFill/>
          <a:ln/>
        </p:spPr>
        <p:txBody>
          <a:bodyPr wrap="square" lIns="0" tIns="0" rIns="0" bIns="0" rtlCol="0" anchor="t"/>
          <a:lstStyle/>
          <a:p>
            <a:pPr indent="0" marL="0">
              <a:buNone/>
            </a:pPr>
            <a:r>
              <a:rPr lang="en-US" sz="1800" b="1" dirty="0">
                <a:solidFill>
                  <a:schemeClr val="tx2"/>
                </a:solidFill>
              </a:rPr>
              <a:t>Solum Shoe</a:t>
            </a:r>
            <a:endParaRPr lang="en-US" sz="1800" dirty="0"/>
          </a:p>
        </p:txBody>
      </p:sp>
      <p:sp>
        <p:nvSpPr>
          <p:cNvPr id="8" name="Text 5"/>
          <p:cNvSpPr txBox="1"/>
          <p:nvPr/>
        </p:nvSpPr>
        <p:spPr>
          <a:xfrm>
            <a:off x="2715768" y="4471416"/>
            <a:ext cx="1097280" cy="365760"/>
          </a:xfrm>
          <a:prstGeom prst="rect">
            <a:avLst/>
          </a:prstGeom>
          <a:noFill/>
          <a:ln/>
        </p:spPr>
        <p:txBody>
          <a:bodyPr wrap="square" lIns="0" tIns="0" rIns="0" bIns="0" rtlCol="0" anchor="t"/>
          <a:lstStyle/>
          <a:p>
            <a:pPr algn="r" indent="0" marL="0">
              <a:buNone/>
            </a:pPr>
            <a:r>
              <a:rPr lang="en-US" sz="1800" b="1" dirty="0">
                <a:solidFill>
                  <a:schemeClr val="accent5"/>
                </a:solidFill>
              </a:rPr>
              <a:t>₹9,999</a:t>
            </a:r>
            <a:endParaRPr lang="en-US" sz="1800" dirty="0"/>
          </a:p>
        </p:txBody>
      </p:sp>
      <p:sp>
        <p:nvSpPr>
          <p:cNvPr id="9" name="Text 6"/>
          <p:cNvSpPr txBox="1"/>
          <p:nvPr/>
        </p:nvSpPr>
        <p:spPr>
          <a:xfrm>
            <a:off x="804672" y="4855464"/>
            <a:ext cx="3008376" cy="292608"/>
          </a:xfrm>
          <a:prstGeom prst="rect">
            <a:avLst/>
          </a:prstGeom>
          <a:noFill/>
          <a:ln/>
        </p:spPr>
        <p:txBody>
          <a:bodyPr wrap="square" lIns="0" tIns="0" rIns="0" bIns="0" rtlCol="0" anchor="t"/>
          <a:lstStyle/>
          <a:p>
            <a:pPr indent="0" marL="0">
              <a:buNone/>
            </a:pPr>
            <a:r>
              <a:rPr lang="en-US" sz="1350" b="1" dirty="0">
                <a:solidFill>
                  <a:schemeClr val="accent1"/>
                </a:solidFill>
              </a:rPr>
              <a:t>Everyday walkers and runners</a:t>
            </a:r>
            <a:endParaRPr lang="en-US" sz="1350" dirty="0"/>
          </a:p>
        </p:txBody>
      </p:sp>
      <p:sp>
        <p:nvSpPr>
          <p:cNvPr id="10" name="Text 7"/>
          <p:cNvSpPr txBox="1"/>
          <p:nvPr/>
        </p:nvSpPr>
        <p:spPr>
          <a:xfrm>
            <a:off x="804672" y="5202936"/>
            <a:ext cx="3008376" cy="1097280"/>
          </a:xfrm>
          <a:prstGeom prst="rect">
            <a:avLst/>
          </a:prstGeom>
          <a:noFill/>
          <a:ln/>
        </p:spPr>
        <p:txBody>
          <a:bodyPr wrap="square" lIns="0" tIns="0" rIns="0" bIns="0" rtlCol="0" anchor="t"/>
          <a:lstStyle/>
          <a:p>
            <a:pPr indent="0" marL="0">
              <a:spcAft>
                <a:spcPts val="500"/>
              </a:spcAft>
              <a:buNone/>
            </a:pPr>
            <a:r>
              <a:rPr lang="en-US" sz="1300" b="1" dirty="0">
                <a:solidFill>
                  <a:schemeClr val="tx2"/>
                </a:solidFill>
              </a:rPr>
              <a:t>Senses: </a:t>
            </a:r>
            <a:pPr indent="0" marL="0">
              <a:spcAft>
                <a:spcPts val="500"/>
              </a:spcAft>
              <a:buNone/>
            </a:pPr>
            <a:r>
              <a:rPr lang="en-US" sz="1300" dirty="0">
                <a:solidFill>
                  <a:schemeClr val="tx1"/>
                </a:solidFill>
              </a:rPr>
              <a:t>Pressure film and motion sensor</a:t>
            </a:r>
            <a:endParaRPr lang="en-US" sz="1300" dirty="0"/>
          </a:p>
          <a:p>
            <a:pPr indent="0" marL="0">
              <a:spcAft>
                <a:spcPts val="500"/>
              </a:spcAft>
              <a:buNone/>
            </a:pPr>
            <a:r>
              <a:rPr lang="en-US" sz="1300" b="1" dirty="0">
                <a:solidFill>
                  <a:schemeClr val="tx2"/>
                </a:solidFill>
              </a:rPr>
              <a:t>Tells you: </a:t>
            </a:r>
            <a:pPr indent="0" marL="0">
              <a:spcAft>
                <a:spcPts val="500"/>
              </a:spcAft>
              <a:buNone/>
            </a:pPr>
            <a:r>
              <a:rPr lang="en-US" sz="1300" dirty="0">
                <a:solidFill>
                  <a:schemeClr val="tx1"/>
                </a:solidFill>
              </a:rPr>
              <a:t>Walking speed, step rhythm, balance and foot strike</a:t>
            </a:r>
            <a:endParaRPr lang="en-US" sz="1300" dirty="0"/>
          </a:p>
        </p:txBody>
      </p:sp>
      <p:sp>
        <p:nvSpPr>
          <p:cNvPr id="11" name="Shape 8"/>
          <p:cNvSpPr/>
          <p:nvPr/>
        </p:nvSpPr>
        <p:spPr>
          <a:xfrm>
            <a:off x="4334256" y="2231136"/>
            <a:ext cx="3520440" cy="3986784"/>
          </a:xfrm>
          <a:prstGeom prst="roundRect">
            <a:avLst>
              <a:gd name="adj" fmla="val 3117"/>
            </a:avLst>
          </a:prstGeom>
          <a:solidFill>
            <a:srgbClr val="F1F5F0"/>
          </a:solidFill>
          <a:ln/>
        </p:spPr>
      </p:sp>
      <p:pic>
        <p:nvPicPr>
          <p:cNvPr id="12" name="Image 1" descr="/home/claude/solum/deck/img/ai_slide.jpg">    </p:cNvPr>
          <p:cNvPicPr>
            <a:picLocks noChangeAspect="1"/>
          </p:cNvPicPr>
          <p:nvPr/>
        </p:nvPicPr>
        <p:blipFill>
          <a:blip r:embed="rId2"/>
          <a:stretch>
            <a:fillRect/>
          </a:stretch>
        </p:blipFill>
        <p:spPr>
          <a:xfrm>
            <a:off x="4443984" y="2340864"/>
            <a:ext cx="3300984" cy="2011680"/>
          </a:xfrm>
          <a:prstGeom prst="rect">
            <a:avLst/>
          </a:prstGeom>
        </p:spPr>
      </p:pic>
      <p:sp>
        <p:nvSpPr>
          <p:cNvPr id="13" name="Text 9"/>
          <p:cNvSpPr txBox="1"/>
          <p:nvPr/>
        </p:nvSpPr>
        <p:spPr>
          <a:xfrm>
            <a:off x="4590288" y="4471416"/>
            <a:ext cx="2103120" cy="365760"/>
          </a:xfrm>
          <a:prstGeom prst="rect">
            <a:avLst/>
          </a:prstGeom>
          <a:noFill/>
          <a:ln/>
        </p:spPr>
        <p:txBody>
          <a:bodyPr wrap="square" lIns="0" tIns="0" rIns="0" bIns="0" rtlCol="0" anchor="t"/>
          <a:lstStyle/>
          <a:p>
            <a:pPr indent="0" marL="0">
              <a:buNone/>
            </a:pPr>
            <a:r>
              <a:rPr lang="en-US" sz="1800" b="1" dirty="0">
                <a:solidFill>
                  <a:schemeClr val="tx2"/>
                </a:solidFill>
              </a:rPr>
              <a:t>Solum Slide</a:t>
            </a:r>
            <a:endParaRPr lang="en-US" sz="1800" dirty="0"/>
          </a:p>
        </p:txBody>
      </p:sp>
      <p:sp>
        <p:nvSpPr>
          <p:cNvPr id="14" name="Text 10"/>
          <p:cNvSpPr txBox="1"/>
          <p:nvPr/>
        </p:nvSpPr>
        <p:spPr>
          <a:xfrm>
            <a:off x="6501384" y="4471416"/>
            <a:ext cx="1097280" cy="365760"/>
          </a:xfrm>
          <a:prstGeom prst="rect">
            <a:avLst/>
          </a:prstGeom>
          <a:noFill/>
          <a:ln/>
        </p:spPr>
        <p:txBody>
          <a:bodyPr wrap="square" lIns="0" tIns="0" rIns="0" bIns="0" rtlCol="0" anchor="t"/>
          <a:lstStyle/>
          <a:p>
            <a:pPr algn="r" indent="0" marL="0">
              <a:buNone/>
            </a:pPr>
            <a:r>
              <a:rPr lang="en-US" sz="1800" b="1" dirty="0">
                <a:solidFill>
                  <a:schemeClr val="accent5"/>
                </a:solidFill>
              </a:rPr>
              <a:t>₹5,999</a:t>
            </a:r>
            <a:endParaRPr lang="en-US" sz="1800" dirty="0"/>
          </a:p>
        </p:txBody>
      </p:sp>
      <p:sp>
        <p:nvSpPr>
          <p:cNvPr id="15" name="Text 11"/>
          <p:cNvSpPr txBox="1"/>
          <p:nvPr/>
        </p:nvSpPr>
        <p:spPr>
          <a:xfrm>
            <a:off x="4590288" y="4855464"/>
            <a:ext cx="3008376" cy="292608"/>
          </a:xfrm>
          <a:prstGeom prst="rect">
            <a:avLst/>
          </a:prstGeom>
          <a:noFill/>
          <a:ln/>
        </p:spPr>
        <p:txBody>
          <a:bodyPr wrap="square" lIns="0" tIns="0" rIns="0" bIns="0" rtlCol="0" anchor="t"/>
          <a:lstStyle/>
          <a:p>
            <a:pPr indent="0" marL="0">
              <a:buNone/>
            </a:pPr>
            <a:r>
              <a:rPr lang="en-US" sz="1350" b="1" dirty="0">
                <a:solidFill>
                  <a:schemeClr val="accent1"/>
                </a:solidFill>
              </a:rPr>
              <a:t>Older adults at home</a:t>
            </a:r>
            <a:endParaRPr lang="en-US" sz="1350" dirty="0"/>
          </a:p>
        </p:txBody>
      </p:sp>
      <p:sp>
        <p:nvSpPr>
          <p:cNvPr id="16" name="Text 12"/>
          <p:cNvSpPr txBox="1"/>
          <p:nvPr/>
        </p:nvSpPr>
        <p:spPr>
          <a:xfrm>
            <a:off x="4590288" y="5202936"/>
            <a:ext cx="3008376" cy="1097280"/>
          </a:xfrm>
          <a:prstGeom prst="rect">
            <a:avLst/>
          </a:prstGeom>
          <a:noFill/>
          <a:ln/>
        </p:spPr>
        <p:txBody>
          <a:bodyPr wrap="square" lIns="0" tIns="0" rIns="0" bIns="0" rtlCol="0" anchor="t"/>
          <a:lstStyle/>
          <a:p>
            <a:pPr indent="0" marL="0">
              <a:spcAft>
                <a:spcPts val="500"/>
              </a:spcAft>
              <a:buNone/>
            </a:pPr>
            <a:r>
              <a:rPr lang="en-US" sz="1300" b="1" dirty="0">
                <a:solidFill>
                  <a:schemeClr val="tx2"/>
                </a:solidFill>
              </a:rPr>
              <a:t>Senses: </a:t>
            </a:r>
            <a:pPr indent="0" marL="0">
              <a:spcAft>
                <a:spcPts val="500"/>
              </a:spcAft>
              <a:buNone/>
            </a:pPr>
            <a:r>
              <a:rPr lang="en-US" sz="1300" dirty="0">
                <a:solidFill>
                  <a:schemeClr val="tx1"/>
                </a:solidFill>
              </a:rPr>
              <a:t>Pressure film, heat map first</a:t>
            </a:r>
            <a:endParaRPr lang="en-US" sz="1300" dirty="0"/>
          </a:p>
          <a:p>
            <a:pPr indent="0" marL="0">
              <a:spcAft>
                <a:spcPts val="500"/>
              </a:spcAft>
              <a:buNone/>
            </a:pPr>
            <a:r>
              <a:rPr lang="en-US" sz="1300" b="1" dirty="0">
                <a:solidFill>
                  <a:schemeClr val="tx2"/>
                </a:solidFill>
              </a:rPr>
              <a:t>Tells you: </a:t>
            </a:r>
            <a:pPr indent="0" marL="0">
              <a:spcAft>
                <a:spcPts val="500"/>
              </a:spcAft>
              <a:buNone/>
            </a:pPr>
            <a:r>
              <a:rPr lang="en-US" sz="1300" dirty="0">
                <a:solidFill>
                  <a:schemeClr val="tx1"/>
                </a:solidFill>
              </a:rPr>
              <a:t>Steadiness, pressure hotspots and walking-speed trend</a:t>
            </a:r>
            <a:endParaRPr lang="en-US" sz="1300" dirty="0"/>
          </a:p>
        </p:txBody>
      </p:sp>
      <p:sp>
        <p:nvSpPr>
          <p:cNvPr id="17" name="Shape 13"/>
          <p:cNvSpPr/>
          <p:nvPr/>
        </p:nvSpPr>
        <p:spPr>
          <a:xfrm>
            <a:off x="8119872" y="2231136"/>
            <a:ext cx="3520440" cy="3986784"/>
          </a:xfrm>
          <a:prstGeom prst="roundRect">
            <a:avLst>
              <a:gd name="adj" fmla="val 3117"/>
            </a:avLst>
          </a:prstGeom>
          <a:solidFill>
            <a:srgbClr val="F1F5F0"/>
          </a:solidFill>
          <a:ln/>
        </p:spPr>
      </p:sp>
      <p:pic>
        <p:nvPicPr>
          <p:cNvPr id="18" name="Image 2" descr="/home/claude/solum/deck/img/ai_knee.jpg">    </p:cNvPr>
          <p:cNvPicPr>
            <a:picLocks noChangeAspect="1"/>
          </p:cNvPicPr>
          <p:nvPr/>
        </p:nvPicPr>
        <p:blipFill>
          <a:blip r:embed="rId3"/>
          <a:stretch>
            <a:fillRect/>
          </a:stretch>
        </p:blipFill>
        <p:spPr>
          <a:xfrm>
            <a:off x="8229600" y="2340864"/>
            <a:ext cx="3300984" cy="2011680"/>
          </a:xfrm>
          <a:prstGeom prst="rect">
            <a:avLst/>
          </a:prstGeom>
        </p:spPr>
      </p:pic>
      <p:sp>
        <p:nvSpPr>
          <p:cNvPr id="19" name="Text 14"/>
          <p:cNvSpPr txBox="1"/>
          <p:nvPr/>
        </p:nvSpPr>
        <p:spPr>
          <a:xfrm>
            <a:off x="8375904" y="4471416"/>
            <a:ext cx="2103120" cy="365760"/>
          </a:xfrm>
          <a:prstGeom prst="rect">
            <a:avLst/>
          </a:prstGeom>
          <a:noFill/>
          <a:ln/>
        </p:spPr>
        <p:txBody>
          <a:bodyPr wrap="square" lIns="0" tIns="0" rIns="0" bIns="0" rtlCol="0" anchor="t"/>
          <a:lstStyle/>
          <a:p>
            <a:pPr indent="0" marL="0">
              <a:buNone/>
            </a:pPr>
            <a:r>
              <a:rPr lang="en-US" sz="1800" b="1" dirty="0">
                <a:solidFill>
                  <a:schemeClr val="tx2"/>
                </a:solidFill>
              </a:rPr>
              <a:t>Solum Knee</a:t>
            </a:r>
            <a:endParaRPr lang="en-US" sz="1800" dirty="0"/>
          </a:p>
        </p:txBody>
      </p:sp>
      <p:sp>
        <p:nvSpPr>
          <p:cNvPr id="20" name="Text 15"/>
          <p:cNvSpPr txBox="1"/>
          <p:nvPr/>
        </p:nvSpPr>
        <p:spPr>
          <a:xfrm>
            <a:off x="10287000" y="4471416"/>
            <a:ext cx="1097280" cy="365760"/>
          </a:xfrm>
          <a:prstGeom prst="rect">
            <a:avLst/>
          </a:prstGeom>
          <a:noFill/>
          <a:ln/>
        </p:spPr>
        <p:txBody>
          <a:bodyPr wrap="square" lIns="0" tIns="0" rIns="0" bIns="0" rtlCol="0" anchor="t"/>
          <a:lstStyle/>
          <a:p>
            <a:pPr algn="r" indent="0" marL="0">
              <a:buNone/>
            </a:pPr>
            <a:r>
              <a:rPr lang="en-US" sz="1800" b="1" dirty="0">
                <a:solidFill>
                  <a:schemeClr val="accent5"/>
                </a:solidFill>
              </a:rPr>
              <a:t>₹6,999</a:t>
            </a:r>
            <a:endParaRPr lang="en-US" sz="1800" dirty="0"/>
          </a:p>
        </p:txBody>
      </p:sp>
      <p:sp>
        <p:nvSpPr>
          <p:cNvPr id="21" name="Text 16"/>
          <p:cNvSpPr txBox="1"/>
          <p:nvPr/>
        </p:nvSpPr>
        <p:spPr>
          <a:xfrm>
            <a:off x="8375904" y="4855464"/>
            <a:ext cx="3008376" cy="292608"/>
          </a:xfrm>
          <a:prstGeom prst="rect">
            <a:avLst/>
          </a:prstGeom>
          <a:noFill/>
          <a:ln/>
        </p:spPr>
        <p:txBody>
          <a:bodyPr wrap="square" lIns="0" tIns="0" rIns="0" bIns="0" rtlCol="0" anchor="t"/>
          <a:lstStyle/>
          <a:p>
            <a:pPr indent="0" marL="0">
              <a:buNone/>
            </a:pPr>
            <a:r>
              <a:rPr lang="en-US" sz="1350" b="1" dirty="0">
                <a:solidFill>
                  <a:schemeClr val="accent1"/>
                </a:solidFill>
              </a:rPr>
              <a:t>Athletes and knee rehab</a:t>
            </a:r>
            <a:endParaRPr lang="en-US" sz="1350" dirty="0"/>
          </a:p>
        </p:txBody>
      </p:sp>
      <p:sp>
        <p:nvSpPr>
          <p:cNvPr id="22" name="Text 17"/>
          <p:cNvSpPr txBox="1"/>
          <p:nvPr/>
        </p:nvSpPr>
        <p:spPr>
          <a:xfrm>
            <a:off x="8375904" y="5202936"/>
            <a:ext cx="3008376" cy="1097280"/>
          </a:xfrm>
          <a:prstGeom prst="rect">
            <a:avLst/>
          </a:prstGeom>
          <a:noFill/>
          <a:ln/>
        </p:spPr>
        <p:txBody>
          <a:bodyPr wrap="square" lIns="0" tIns="0" rIns="0" bIns="0" rtlCol="0" anchor="t"/>
          <a:lstStyle/>
          <a:p>
            <a:pPr indent="0" marL="0">
              <a:spcAft>
                <a:spcPts val="500"/>
              </a:spcAft>
              <a:buNone/>
            </a:pPr>
            <a:r>
              <a:rPr lang="en-US" sz="1300" b="1" dirty="0">
                <a:solidFill>
                  <a:schemeClr val="tx2"/>
                </a:solidFill>
              </a:rPr>
              <a:t>Senses: </a:t>
            </a:r>
            <a:pPr indent="0" marL="0">
              <a:spcAft>
                <a:spcPts val="500"/>
              </a:spcAft>
              <a:buNone/>
            </a:pPr>
            <a:r>
              <a:rPr lang="en-US" sz="1300" dirty="0">
                <a:solidFill>
                  <a:schemeClr val="tx1"/>
                </a:solidFill>
              </a:rPr>
              <a:t>Bend sensor and motion sensor, worn with Solum Shoes</a:t>
            </a:r>
            <a:endParaRPr lang="en-US" sz="1300" dirty="0"/>
          </a:p>
          <a:p>
            <a:pPr indent="0" marL="0">
              <a:spcAft>
                <a:spcPts val="500"/>
              </a:spcAft>
              <a:buNone/>
            </a:pPr>
            <a:r>
              <a:rPr lang="en-US" sz="1300" b="1" dirty="0">
                <a:solidFill>
                  <a:schemeClr val="tx2"/>
                </a:solidFill>
              </a:rPr>
              <a:t>Tells you: </a:t>
            </a:r>
            <a:pPr indent="0" marL="0">
              <a:spcAft>
                <a:spcPts val="500"/>
              </a:spcAft>
              <a:buNone/>
            </a:pPr>
            <a:r>
              <a:rPr lang="en-US" sz="1300" dirty="0">
                <a:solidFill>
                  <a:schemeClr val="tx1"/>
                </a:solidFill>
              </a:rPr>
              <a:t>Knee bend range, landing load and left-right load</a:t>
            </a:r>
            <a:endParaRPr lang="en-US" sz="1300" dirty="0"/>
          </a:p>
        </p:txBody>
      </p:sp>
      <p:sp>
        <p:nvSpPr>
          <p:cNvPr id="23" name="Text 18"/>
          <p:cNvSpPr txBox="1"/>
          <p:nvPr/>
        </p:nvSpPr>
        <p:spPr>
          <a:xfrm>
            <a:off x="6949440" y="6382512"/>
            <a:ext cx="4160520" cy="274320"/>
          </a:xfrm>
          <a:prstGeom prst="rect">
            <a:avLst/>
          </a:prstGeom>
          <a:noFill/>
          <a:ln/>
        </p:spPr>
        <p:txBody>
          <a:bodyPr wrap="square" lIns="0" tIns="0" rIns="0" bIns="0" rtlCol="0" anchor="ctr"/>
          <a:lstStyle/>
          <a:p>
            <a:pPr algn="r" indent="0" marL="0">
              <a:buNone/>
            </a:pPr>
            <a:r>
              <a:rPr lang="en-US" sz="950" i="1" dirty="0">
                <a:solidFill>
                  <a:srgbClr val="7A8B83"/>
                </a:solidFill>
              </a:rPr>
              <a:t>Product images are concept renders.</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What Solum measures</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Seven signals, and what each one can warn you about</a:t>
            </a:r>
            <a:endParaRPr lang="en-US" sz="30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1627632"/>
          <a:ext cx="11091672" cy="914400"/>
        </p:xfrm>
        <a:graphic>
          <a:graphicData uri="http://schemas.openxmlformats.org/drawingml/2006/table">
            <a:tbl>
              <a:tblPr/>
              <a:tblGrid>
                <a:gridCol w="2240280"/>
                <a:gridCol w="2971800"/>
                <a:gridCol w="4736592"/>
                <a:gridCol w="1143000"/>
              </a:tblGrid>
              <a:tr h="365760">
                <a:tc>
                  <a:txBody>
                    <a:bodyPr/>
                    <a:lstStyle/>
                    <a:p>
                      <a:pPr indent="0" marL="0">
                        <a:buNone/>
                      </a:pPr>
                      <a:r>
                        <a:rPr lang="en-US" sz="1250" b="1" dirty="0">
                          <a:solidFill>
                            <a:srgbClr val="17302A"/>
                          </a:solidFill>
                          <a:latin typeface="Calibri" pitchFamily="34" charset="0"/>
                          <a:ea typeface="Calibri" pitchFamily="34" charset="-122"/>
                          <a:cs typeface="Calibri" pitchFamily="34" charset="-120"/>
                        </a:rPr>
                        <a:t>Signal</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indent="0" marL="0">
                        <a:buNone/>
                      </a:pPr>
                      <a:r>
                        <a:rPr lang="en-US" sz="1250" b="1" dirty="0">
                          <a:solidFill>
                            <a:srgbClr val="17302A"/>
                          </a:solidFill>
                          <a:latin typeface="Calibri" pitchFamily="34" charset="0"/>
                          <a:ea typeface="Calibri" pitchFamily="34" charset="-122"/>
                          <a:cs typeface="Calibri" pitchFamily="34" charset="-120"/>
                        </a:rPr>
                        <a:t>What it is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indent="0" marL="0">
                        <a:buNone/>
                      </a:pPr>
                      <a:r>
                        <a:rPr lang="en-US" sz="1250" b="1" dirty="0">
                          <a:solidFill>
                            <a:srgbClr val="17302A"/>
                          </a:solidFill>
                          <a:latin typeface="Calibri" pitchFamily="34" charset="0"/>
                          <a:ea typeface="Calibri" pitchFamily="34" charset="-122"/>
                          <a:cs typeface="Calibri" pitchFamily="34" charset="-120"/>
                        </a:rPr>
                        <a:t>What it can flag</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c>
                  <a:txBody>
                    <a:bodyPr/>
                    <a:lstStyle/>
                    <a:p>
                      <a:pPr indent="0" marL="0">
                        <a:buNone/>
                      </a:pPr>
                      <a:r>
                        <a:rPr lang="en-US" sz="1250" b="1" dirty="0">
                          <a:solidFill>
                            <a:srgbClr val="17302A"/>
                          </a:solidFill>
                          <a:latin typeface="Calibri" pitchFamily="34" charset="0"/>
                          <a:ea typeface="Calibri" pitchFamily="34" charset="-122"/>
                          <a:cs typeface="Calibri" pitchFamily="34" charset="-120"/>
                        </a:rPr>
                        <a:t>From</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solidFill>
                      <a:srgbClr val="F1F5F0"/>
                    </a:solidFill>
                  </a:tcPr>
                </a:tc>
              </a:tr>
              <a:tr h="548640">
                <a:tc>
                  <a:txBody>
                    <a:bodyPr/>
                    <a:lstStyle/>
                    <a:p>
                      <a:pPr indent="0" marL="0">
                        <a:buNone/>
                      </a:pPr>
                      <a:r>
                        <a:rPr lang="en-US" sz="1350" b="1" dirty="0">
                          <a:solidFill>
                            <a:srgbClr val="143A2E"/>
                          </a:solidFill>
                          <a:latin typeface="Calibri" pitchFamily="34" charset="0"/>
                          <a:ea typeface="Calibri" pitchFamily="34" charset="-122"/>
                          <a:cs typeface="Calibri" pitchFamily="34" charset="-120"/>
                        </a:rPr>
                        <a:t>Walking speed</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How fast you walk on an ordinary day</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Overall health and frailty. In studies it slowed years before memory problems were diagnosed.</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150" b="1" dirty="0">
                          <a:solidFill>
                            <a:srgbClr val="2F6B4F"/>
                          </a:solidFill>
                          <a:latin typeface="Calibri" pitchFamily="34" charset="0"/>
                          <a:ea typeface="Calibri" pitchFamily="34" charset="-122"/>
                          <a:cs typeface="Calibri" pitchFamily="34" charset="-120"/>
                        </a:rPr>
                        <a:t>Shoe, Slide</a:t>
                      </a:r>
                      <a:endParaRPr lang="en-US" sz="11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r>
              <a:tr h="548640">
                <a:tc>
                  <a:txBody>
                    <a:bodyPr/>
                    <a:lstStyle/>
                    <a:p>
                      <a:pPr indent="0" marL="0">
                        <a:buNone/>
                      </a:pPr>
                      <a:r>
                        <a:rPr lang="en-US" sz="1350" b="1" dirty="0">
                          <a:solidFill>
                            <a:srgbClr val="143A2E"/>
                          </a:solidFill>
                          <a:latin typeface="Calibri" pitchFamily="34" charset="0"/>
                          <a:ea typeface="Calibri" pitchFamily="34" charset="-122"/>
                          <a:cs typeface="Calibri" pitchFamily="34" charset="-120"/>
                        </a:rPr>
                        <a:t>Step rhythm</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How regular each step is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Balance problems. Rising variability appeared years before Parkinson’s in one study.</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150" b="1" dirty="0">
                          <a:solidFill>
                            <a:srgbClr val="2F6B4F"/>
                          </a:solidFill>
                          <a:latin typeface="Calibri" pitchFamily="34" charset="0"/>
                          <a:ea typeface="Calibri" pitchFamily="34" charset="-122"/>
                          <a:cs typeface="Calibri" pitchFamily="34" charset="-120"/>
                        </a:rPr>
                        <a:t>Shoe, Slide</a:t>
                      </a:r>
                      <a:endParaRPr lang="en-US" sz="11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r>
              <a:tr h="548640">
                <a:tc>
                  <a:txBody>
                    <a:bodyPr/>
                    <a:lstStyle/>
                    <a:p>
                      <a:pPr indent="0" marL="0">
                        <a:buNone/>
                      </a:pPr>
                      <a:r>
                        <a:rPr lang="en-US" sz="1350" b="1" dirty="0">
                          <a:solidFill>
                            <a:srgbClr val="143A2E"/>
                          </a:solidFill>
                          <a:latin typeface="Calibri" pitchFamily="34" charset="0"/>
                          <a:ea typeface="Calibri" pitchFamily="34" charset="-122"/>
                          <a:cs typeface="Calibri" pitchFamily="34" charset="-120"/>
                        </a:rPr>
                        <a:t>Left-right balance</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How evenly your feet share the load</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Injury, recovery after a stroke or surgery, overuse.</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150" b="1" dirty="0">
                          <a:solidFill>
                            <a:srgbClr val="2F6B4F"/>
                          </a:solidFill>
                          <a:latin typeface="Calibri" pitchFamily="34" charset="0"/>
                          <a:ea typeface="Calibri" pitchFamily="34" charset="-122"/>
                          <a:cs typeface="Calibri" pitchFamily="34" charset="-120"/>
                        </a:rPr>
                        <a:t>All three</a:t>
                      </a:r>
                      <a:endParaRPr lang="en-US" sz="11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r>
              <a:tr h="548640">
                <a:tc>
                  <a:txBody>
                    <a:bodyPr/>
                    <a:lstStyle/>
                    <a:p>
                      <a:pPr indent="0" marL="0">
                        <a:buNone/>
                      </a:pPr>
                      <a:r>
                        <a:rPr lang="en-US" sz="1350" b="1" dirty="0">
                          <a:solidFill>
                            <a:srgbClr val="143A2E"/>
                          </a:solidFill>
                          <a:latin typeface="Calibri" pitchFamily="34" charset="0"/>
                          <a:ea typeface="Calibri" pitchFamily="34" charset="-122"/>
                          <a:cs typeface="Calibri" pitchFamily="34" charset="-120"/>
                        </a:rPr>
                        <a:t>Pressure map</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Where pressure peaks under each foot, and for how long</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Diabetic foot-ulcer risk, foot pain, poorly fitting shoes.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150" b="1" dirty="0">
                          <a:solidFill>
                            <a:srgbClr val="2F6B4F"/>
                          </a:solidFill>
                          <a:latin typeface="Calibri" pitchFamily="34" charset="0"/>
                          <a:ea typeface="Calibri" pitchFamily="34" charset="-122"/>
                          <a:cs typeface="Calibri" pitchFamily="34" charset="-120"/>
                        </a:rPr>
                        <a:t>Shoe, Slide</a:t>
                      </a:r>
                      <a:endParaRPr lang="en-US" sz="11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r>
              <a:tr h="548640">
                <a:tc>
                  <a:txBody>
                    <a:bodyPr/>
                    <a:lstStyle/>
                    <a:p>
                      <a:pPr indent="0" marL="0">
                        <a:buNone/>
                      </a:pPr>
                      <a:r>
                        <a:rPr lang="en-US" sz="1350" b="1" dirty="0">
                          <a:solidFill>
                            <a:srgbClr val="143A2E"/>
                          </a:solidFill>
                          <a:latin typeface="Calibri" pitchFamily="34" charset="0"/>
                          <a:ea typeface="Calibri" pitchFamily="34" charset="-122"/>
                          <a:cs typeface="Calibri" pitchFamily="34" charset="-120"/>
                        </a:rPr>
                        <a:t>Standing steadiness</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How much you sway standing still</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Balance and fall risk, tracked over weeks.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150" b="1" dirty="0">
                          <a:solidFill>
                            <a:srgbClr val="2F6B4F"/>
                          </a:solidFill>
                          <a:latin typeface="Calibri" pitchFamily="34" charset="0"/>
                          <a:ea typeface="Calibri" pitchFamily="34" charset="-122"/>
                          <a:cs typeface="Calibri" pitchFamily="34" charset="-120"/>
                        </a:rPr>
                        <a:t>Slide, Shoe</a:t>
                      </a:r>
                      <a:endParaRPr lang="en-US" sz="11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r>
              <a:tr h="548640">
                <a:tc>
                  <a:txBody>
                    <a:bodyPr/>
                    <a:lstStyle/>
                    <a:p>
                      <a:pPr indent="0" marL="0">
                        <a:buNone/>
                      </a:pPr>
                      <a:r>
                        <a:rPr lang="en-US" sz="1350" b="1" dirty="0">
                          <a:solidFill>
                            <a:srgbClr val="143A2E"/>
                          </a:solidFill>
                          <a:latin typeface="Calibri" pitchFamily="34" charset="0"/>
                          <a:ea typeface="Calibri" pitchFamily="34" charset="-122"/>
                          <a:cs typeface="Calibri" pitchFamily="34" charset="-120"/>
                        </a:rPr>
                        <a:t>Steps and cadence</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How much, and how briskly, you walk</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Daily targets. Health benefit keeps rising up to 6,000 to 10,000 steps, depending on age.</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150" b="1" dirty="0">
                          <a:solidFill>
                            <a:srgbClr val="2F6B4F"/>
                          </a:solidFill>
                          <a:latin typeface="Calibri" pitchFamily="34" charset="0"/>
                          <a:ea typeface="Calibri" pitchFamily="34" charset="-122"/>
                          <a:cs typeface="Calibri" pitchFamily="34" charset="-120"/>
                        </a:rPr>
                        <a:t>All three</a:t>
                      </a:r>
                      <a:endParaRPr lang="en-US" sz="11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r>
              <a:tr h="548640">
                <a:tc>
                  <a:txBody>
                    <a:bodyPr/>
                    <a:lstStyle/>
                    <a:p>
                      <a:pPr indent="0" marL="0">
                        <a:buNone/>
                      </a:pPr>
                      <a:r>
                        <a:rPr lang="en-US" sz="1350" b="1" dirty="0">
                          <a:solidFill>
                            <a:srgbClr val="143A2E"/>
                          </a:solidFill>
                          <a:latin typeface="Calibri" pitchFamily="34" charset="0"/>
                          <a:ea typeface="Calibri" pitchFamily="34" charset="-122"/>
                          <a:cs typeface="Calibri" pitchFamily="34" charset="-120"/>
                        </a:rPr>
                        <a:t>Knee bend and landing load</a:t>
                      </a:r>
                      <a:endParaRPr lang="en-US" sz="13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How far the knee bends, and how hard you land</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250" dirty="0">
                          <a:solidFill>
                            <a:srgbClr val="17302A"/>
                          </a:solidFill>
                          <a:latin typeface="Calibri" pitchFamily="34" charset="0"/>
                          <a:ea typeface="Calibri" pitchFamily="34" charset="-122"/>
                          <a:cs typeface="Calibri" pitchFamily="34" charset="-120"/>
                        </a:rPr>
                        <a:t>Knee strain and ligament injury risk, rehab progress.</a:t>
                      </a:r>
                      <a:endParaRPr lang="en-US" sz="12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c>
                  <a:txBody>
                    <a:bodyPr/>
                    <a:lstStyle/>
                    <a:p>
                      <a:pPr indent="0" marL="0">
                        <a:buNone/>
                      </a:pPr>
                      <a:r>
                        <a:rPr lang="en-US" sz="1150" b="1" dirty="0">
                          <a:solidFill>
                            <a:srgbClr val="2F6B4F"/>
                          </a:solidFill>
                          <a:latin typeface="Calibri" pitchFamily="34" charset="0"/>
                          <a:ea typeface="Calibri" pitchFamily="34" charset="-122"/>
                          <a:cs typeface="Calibri" pitchFamily="34" charset="-120"/>
                        </a:rPr>
                        <a:t>Knee</a:t>
                      </a:r>
                      <a:endParaRPr lang="en-US" sz="1150" dirty="0">
                        <a:latin typeface="Calibri" charset="0"/>
                        <a:ea typeface="Calibri" charset="0"/>
                        <a:cs typeface="Calibri" charset="0"/>
                      </a:endParaRPr>
                    </a:p>
                  </a:txBody>
                  <a:tcPr marL="73152" marR="73152" marT="73152" marB="73152" anchor="ctr">
                    <a:lnL w="9525" cap="flat" cmpd="sng" algn="ctr">
                      <a:solidFill>
                        <a:srgbClr val="D6DED8"/>
                      </a:solidFill>
                      <a:prstDash val="solid"/>
                      <a:round/>
                      <a:headEnd type="none" w="med" len="med"/>
                      <a:tailEnd type="none" w="med" len="med"/>
                    </a:lnL>
                    <a:lnR w="9525" cap="flat" cmpd="sng" algn="ctr">
                      <a:solidFill>
                        <a:srgbClr val="D6DED8"/>
                      </a:solidFill>
                      <a:prstDash val="solid"/>
                      <a:round/>
                      <a:headEnd type="none" w="med" len="med"/>
                      <a:tailEnd type="none" w="med" len="med"/>
                    </a:lnR>
                    <a:lnT w="9525" cap="flat" cmpd="sng" algn="ctr">
                      <a:solidFill>
                        <a:srgbClr val="D6DED8"/>
                      </a:solidFill>
                      <a:prstDash val="solid"/>
                      <a:round/>
                      <a:headEnd type="none" w="med" len="med"/>
                      <a:tailEnd type="none" w="med" len="med"/>
                    </a:lnT>
                    <a:lnB w="9525" cap="flat" cmpd="sng" algn="ctr">
                      <a:solidFill>
                        <a:srgbClr val="D6DED8"/>
                      </a:solidFill>
                      <a:prstDash val="solid"/>
                      <a:round/>
                      <a:headEnd type="none" w="med" len="med"/>
                      <a:tailEnd type="none" w="med" len="med"/>
                    </a:lnB>
                  </a:tcPr>
                </a:tc>
              </a:tr>
            </a:tbl>
          </a:graphicData>
        </a:graphic>
      </p:graphicFrame>
      <p:sp>
        <p:nvSpPr>
          <p:cNvPr id="5" name="Text 2"/>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Sources: Buracchio et al. 2010; Del Din et al. 2019; Abbott et al. 2019; Paluch et al., Lancet Public Health, 2022; Hewett et al., American Journal of Sports Medicine, 2005.</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Solum Coach, AI insights</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The coach tells you what to do next, in plain words</a:t>
            </a:r>
            <a:endParaRPr lang="en-US" sz="3000" dirty="0"/>
          </a:p>
        </p:txBody>
      </p:sp>
      <p:pic>
        <p:nvPicPr>
          <p:cNvPr id="4" name="Image 0" descr="/home/claude/solum/deck/img/deck2_coach_top.png">    </p:cNvPr>
          <p:cNvPicPr>
            <a:picLocks noChangeAspect="1"/>
          </p:cNvPicPr>
          <p:nvPr/>
        </p:nvPicPr>
        <p:blipFill>
          <a:blip r:embed="rId1"/>
          <a:stretch>
            <a:fillRect/>
          </a:stretch>
        </p:blipFill>
        <p:spPr>
          <a:xfrm>
            <a:off x="548640" y="1600200"/>
            <a:ext cx="2103120" cy="4420636"/>
          </a:xfrm>
          <a:prstGeom prst="rect">
            <a:avLst/>
          </a:prstGeom>
        </p:spPr>
      </p:pic>
      <p:pic>
        <p:nvPicPr>
          <p:cNvPr id="5" name="Image 1" descr="/home/claude/solum/deck/img/deck2_coach_sig.png">    </p:cNvPr>
          <p:cNvPicPr>
            <a:picLocks noChangeAspect="1"/>
          </p:cNvPicPr>
          <p:nvPr/>
        </p:nvPicPr>
        <p:blipFill>
          <a:blip r:embed="rId2"/>
          <a:stretch>
            <a:fillRect/>
          </a:stretch>
        </p:blipFill>
        <p:spPr>
          <a:xfrm>
            <a:off x="2816352" y="1600200"/>
            <a:ext cx="2103120" cy="4420636"/>
          </a:xfrm>
          <a:prstGeom prst="rect">
            <a:avLst/>
          </a:prstGeom>
        </p:spPr>
      </p:pic>
      <p:sp>
        <p:nvSpPr>
          <p:cNvPr id="6" name="Shape 2"/>
          <p:cNvSpPr/>
          <p:nvPr/>
        </p:nvSpPr>
        <p:spPr>
          <a:xfrm>
            <a:off x="5349240" y="1682496"/>
            <a:ext cx="512064" cy="512064"/>
          </a:xfrm>
          <a:prstGeom prst="ellipse">
            <a:avLst/>
          </a:prstGeom>
          <a:solidFill>
            <a:srgbClr val="F1F5F0"/>
          </a:solidFill>
          <a:ln/>
        </p:spPr>
      </p:sp>
      <p:pic>
        <p:nvPicPr>
          <p:cNvPr id="7" name="Image 2" descr="/home/claude/solum/deck/img/ic_LuFootprints_g.png">    </p:cNvPr>
          <p:cNvPicPr>
            <a:picLocks noChangeAspect="1"/>
          </p:cNvPicPr>
          <p:nvPr/>
        </p:nvPicPr>
        <p:blipFill>
          <a:blip r:embed="rId3"/>
          <a:stretch>
            <a:fillRect/>
          </a:stretch>
        </p:blipFill>
        <p:spPr>
          <a:xfrm>
            <a:off x="5461894" y="1795150"/>
            <a:ext cx="286756" cy="286756"/>
          </a:xfrm>
          <a:prstGeom prst="rect">
            <a:avLst/>
          </a:prstGeom>
        </p:spPr>
      </p:pic>
      <p:sp>
        <p:nvSpPr>
          <p:cNvPr id="8" name="Text 3"/>
          <p:cNvSpPr txBox="1"/>
          <p:nvPr/>
        </p:nvSpPr>
        <p:spPr>
          <a:xfrm>
            <a:off x="6035040" y="1645920"/>
            <a:ext cx="5577840" cy="274320"/>
          </a:xfrm>
          <a:prstGeom prst="rect">
            <a:avLst/>
          </a:prstGeom>
          <a:noFill/>
          <a:ln/>
        </p:spPr>
        <p:txBody>
          <a:bodyPr wrap="square" lIns="0" tIns="0" rIns="0" bIns="0" rtlCol="0" anchor="t"/>
          <a:lstStyle/>
          <a:p>
            <a:pPr indent="0" marL="0">
              <a:buNone/>
            </a:pPr>
            <a:r>
              <a:rPr lang="en-US" sz="1500" b="1" dirty="0">
                <a:solidFill>
                  <a:schemeClr val="tx2"/>
                </a:solidFill>
              </a:rPr>
              <a:t>How much to walk</a:t>
            </a:r>
            <a:endParaRPr lang="en-US" sz="1500" dirty="0"/>
          </a:p>
        </p:txBody>
      </p:sp>
      <p:sp>
        <p:nvSpPr>
          <p:cNvPr id="9" name="Text 4"/>
          <p:cNvSpPr txBox="1"/>
          <p:nvPr/>
        </p:nvSpPr>
        <p:spPr>
          <a:xfrm>
            <a:off x="6035040" y="1929384"/>
            <a:ext cx="5577840" cy="475488"/>
          </a:xfrm>
          <a:prstGeom prst="rect">
            <a:avLst/>
          </a:prstGeom>
          <a:noFill/>
          <a:ln/>
        </p:spPr>
        <p:txBody>
          <a:bodyPr wrap="square" lIns="0" tIns="0" rIns="0" bIns="0" rtlCol="0" anchor="t"/>
          <a:lstStyle/>
          <a:p>
            <a:pPr indent="0" marL="0">
              <a:buNone/>
            </a:pPr>
            <a:r>
              <a:rPr lang="en-US" sz="1300" i="1" dirty="0">
                <a:solidFill>
                  <a:srgbClr val="5E6F68"/>
                </a:solidFill>
              </a:rPr>
              <a:t>“Walk about 2,900 more steps today. One 30-minute brisk walk covers it.”</a:t>
            </a:r>
            <a:endParaRPr lang="en-US" sz="1300" dirty="0"/>
          </a:p>
        </p:txBody>
      </p:sp>
      <p:sp>
        <p:nvSpPr>
          <p:cNvPr id="10" name="Shape 5"/>
          <p:cNvSpPr/>
          <p:nvPr/>
        </p:nvSpPr>
        <p:spPr>
          <a:xfrm>
            <a:off x="5349240" y="2487168"/>
            <a:ext cx="512064" cy="512064"/>
          </a:xfrm>
          <a:prstGeom prst="ellipse">
            <a:avLst/>
          </a:prstGeom>
          <a:solidFill>
            <a:srgbClr val="F1F5F0"/>
          </a:solidFill>
          <a:ln/>
        </p:spPr>
      </p:sp>
      <p:pic>
        <p:nvPicPr>
          <p:cNvPr id="11" name="Image 3" descr="/home/claude/solum/deck/img/ic_LuActivity_g.png">    </p:cNvPr>
          <p:cNvPicPr>
            <a:picLocks noChangeAspect="1"/>
          </p:cNvPicPr>
          <p:nvPr/>
        </p:nvPicPr>
        <p:blipFill>
          <a:blip r:embed="rId4"/>
          <a:stretch>
            <a:fillRect/>
          </a:stretch>
        </p:blipFill>
        <p:spPr>
          <a:xfrm>
            <a:off x="5461894" y="2599822"/>
            <a:ext cx="286756" cy="286756"/>
          </a:xfrm>
          <a:prstGeom prst="rect">
            <a:avLst/>
          </a:prstGeom>
        </p:spPr>
      </p:pic>
      <p:sp>
        <p:nvSpPr>
          <p:cNvPr id="12" name="Text 6"/>
          <p:cNvSpPr txBox="1"/>
          <p:nvPr/>
        </p:nvSpPr>
        <p:spPr>
          <a:xfrm>
            <a:off x="6035040" y="2450592"/>
            <a:ext cx="5577840" cy="274320"/>
          </a:xfrm>
          <a:prstGeom prst="rect">
            <a:avLst/>
          </a:prstGeom>
          <a:noFill/>
          <a:ln/>
        </p:spPr>
        <p:txBody>
          <a:bodyPr wrap="square" lIns="0" tIns="0" rIns="0" bIns="0" rtlCol="0" anchor="t"/>
          <a:lstStyle/>
          <a:p>
            <a:pPr indent="0" marL="0">
              <a:buNone/>
            </a:pPr>
            <a:r>
              <a:rPr lang="en-US" sz="1500" b="1" dirty="0">
                <a:solidFill>
                  <a:schemeClr val="tx2"/>
                </a:solidFill>
              </a:rPr>
              <a:t>How to walk</a:t>
            </a:r>
            <a:endParaRPr lang="en-US" sz="1500" dirty="0"/>
          </a:p>
        </p:txBody>
      </p:sp>
      <p:sp>
        <p:nvSpPr>
          <p:cNvPr id="13" name="Text 7"/>
          <p:cNvSpPr txBox="1"/>
          <p:nvPr/>
        </p:nvSpPr>
        <p:spPr>
          <a:xfrm>
            <a:off x="6035040" y="2734056"/>
            <a:ext cx="5577840" cy="475488"/>
          </a:xfrm>
          <a:prstGeom prst="rect">
            <a:avLst/>
          </a:prstGeom>
          <a:noFill/>
          <a:ln/>
        </p:spPr>
        <p:txBody>
          <a:bodyPr wrap="square" lIns="0" tIns="0" rIns="0" bIns="0" rtlCol="0" anchor="t"/>
          <a:lstStyle/>
          <a:p>
            <a:pPr indent="0" marL="0">
              <a:buNone/>
            </a:pPr>
            <a:r>
              <a:rPr lang="en-US" sz="1300" i="1" dirty="0">
                <a:solidFill>
                  <a:srgbClr val="5E6F68"/>
                </a:solidFill>
              </a:rPr>
              <a:t>“Your right foot is carrying 60% of the load. Take shorter, even steps.”</a:t>
            </a:r>
            <a:endParaRPr lang="en-US" sz="1300" dirty="0"/>
          </a:p>
        </p:txBody>
      </p:sp>
      <p:sp>
        <p:nvSpPr>
          <p:cNvPr id="14" name="Shape 8"/>
          <p:cNvSpPr/>
          <p:nvPr/>
        </p:nvSpPr>
        <p:spPr>
          <a:xfrm>
            <a:off x="5349240" y="3291840"/>
            <a:ext cx="512064" cy="512064"/>
          </a:xfrm>
          <a:prstGeom prst="ellipse">
            <a:avLst/>
          </a:prstGeom>
          <a:solidFill>
            <a:srgbClr val="F1F5F0"/>
          </a:solidFill>
          <a:ln/>
        </p:spPr>
      </p:sp>
      <p:pic>
        <p:nvPicPr>
          <p:cNvPr id="15" name="Image 4" descr="/home/claude/solum/deck/img/ic_LuSprout_g.png">    </p:cNvPr>
          <p:cNvPicPr>
            <a:picLocks noChangeAspect="1"/>
          </p:cNvPicPr>
          <p:nvPr/>
        </p:nvPicPr>
        <p:blipFill>
          <a:blip r:embed="rId5"/>
          <a:stretch>
            <a:fillRect/>
          </a:stretch>
        </p:blipFill>
        <p:spPr>
          <a:xfrm>
            <a:off x="5461894" y="3404494"/>
            <a:ext cx="286756" cy="286756"/>
          </a:xfrm>
          <a:prstGeom prst="rect">
            <a:avLst/>
          </a:prstGeom>
        </p:spPr>
      </p:pic>
      <p:sp>
        <p:nvSpPr>
          <p:cNvPr id="16" name="Text 9"/>
          <p:cNvSpPr txBox="1"/>
          <p:nvPr/>
        </p:nvSpPr>
        <p:spPr>
          <a:xfrm>
            <a:off x="6035040" y="3255264"/>
            <a:ext cx="5577840" cy="274320"/>
          </a:xfrm>
          <a:prstGeom prst="rect">
            <a:avLst/>
          </a:prstGeom>
          <a:noFill/>
          <a:ln/>
        </p:spPr>
        <p:txBody>
          <a:bodyPr wrap="square" lIns="0" tIns="0" rIns="0" bIns="0" rtlCol="0" anchor="t"/>
          <a:lstStyle/>
          <a:p>
            <a:pPr indent="0" marL="0">
              <a:buNone/>
            </a:pPr>
            <a:r>
              <a:rPr lang="en-US" sz="1500" b="1" dirty="0">
                <a:solidFill>
                  <a:schemeClr val="tx2"/>
                </a:solidFill>
              </a:rPr>
              <a:t>What to do</a:t>
            </a:r>
            <a:endParaRPr lang="en-US" sz="1500" dirty="0"/>
          </a:p>
        </p:txBody>
      </p:sp>
      <p:sp>
        <p:nvSpPr>
          <p:cNvPr id="17" name="Text 10"/>
          <p:cNvSpPr txBox="1"/>
          <p:nvPr/>
        </p:nvSpPr>
        <p:spPr>
          <a:xfrm>
            <a:off x="6035040" y="3538728"/>
            <a:ext cx="5577840" cy="475488"/>
          </a:xfrm>
          <a:prstGeom prst="rect">
            <a:avLst/>
          </a:prstGeom>
          <a:noFill/>
          <a:ln/>
        </p:spPr>
        <p:txBody>
          <a:bodyPr wrap="square" lIns="0" tIns="0" rIns="0" bIns="0" rtlCol="0" anchor="t"/>
          <a:lstStyle/>
          <a:p>
            <a:pPr indent="0" marL="0">
              <a:buNone/>
            </a:pPr>
            <a:r>
              <a:rPr lang="en-US" sz="1300" i="1" dirty="0">
                <a:solidFill>
                  <a:srgbClr val="5E6F68"/>
                </a:solidFill>
              </a:rPr>
              <a:t>“Three rounds of 30-second single-leg balance, holding a chair.”</a:t>
            </a:r>
            <a:endParaRPr lang="en-US" sz="1300" dirty="0"/>
          </a:p>
        </p:txBody>
      </p:sp>
      <p:sp>
        <p:nvSpPr>
          <p:cNvPr id="18" name="Shape 11"/>
          <p:cNvSpPr/>
          <p:nvPr/>
        </p:nvSpPr>
        <p:spPr>
          <a:xfrm>
            <a:off x="5349240" y="4096512"/>
            <a:ext cx="512064" cy="512064"/>
          </a:xfrm>
          <a:prstGeom prst="ellipse">
            <a:avLst/>
          </a:prstGeom>
          <a:solidFill>
            <a:srgbClr val="F1F5F0"/>
          </a:solidFill>
          <a:ln/>
        </p:spPr>
      </p:sp>
      <p:pic>
        <p:nvPicPr>
          <p:cNvPr id="19" name="Image 5" descr="/home/claude/solum/deck/img/ic_LuBan_g.png">    </p:cNvPr>
          <p:cNvPicPr>
            <a:picLocks noChangeAspect="1"/>
          </p:cNvPicPr>
          <p:nvPr/>
        </p:nvPicPr>
        <p:blipFill>
          <a:blip r:embed="rId6"/>
          <a:stretch>
            <a:fillRect/>
          </a:stretch>
        </p:blipFill>
        <p:spPr>
          <a:xfrm>
            <a:off x="5461894" y="4209166"/>
            <a:ext cx="286756" cy="286756"/>
          </a:xfrm>
          <a:prstGeom prst="rect">
            <a:avLst/>
          </a:prstGeom>
        </p:spPr>
      </p:pic>
      <p:sp>
        <p:nvSpPr>
          <p:cNvPr id="20" name="Text 12"/>
          <p:cNvSpPr txBox="1"/>
          <p:nvPr/>
        </p:nvSpPr>
        <p:spPr>
          <a:xfrm>
            <a:off x="6035040" y="4059936"/>
            <a:ext cx="5577840" cy="274320"/>
          </a:xfrm>
          <a:prstGeom prst="rect">
            <a:avLst/>
          </a:prstGeom>
          <a:noFill/>
          <a:ln/>
        </p:spPr>
        <p:txBody>
          <a:bodyPr wrap="square" lIns="0" tIns="0" rIns="0" bIns="0" rtlCol="0" anchor="t"/>
          <a:lstStyle/>
          <a:p>
            <a:pPr indent="0" marL="0">
              <a:buNone/>
            </a:pPr>
            <a:r>
              <a:rPr lang="en-US" sz="1500" b="1" dirty="0">
                <a:solidFill>
                  <a:schemeClr val="tx2"/>
                </a:solidFill>
              </a:rPr>
              <a:t>What to avoid</a:t>
            </a:r>
            <a:endParaRPr lang="en-US" sz="1500" dirty="0"/>
          </a:p>
        </p:txBody>
      </p:sp>
      <p:sp>
        <p:nvSpPr>
          <p:cNvPr id="21" name="Text 13"/>
          <p:cNvSpPr txBox="1"/>
          <p:nvPr/>
        </p:nvSpPr>
        <p:spPr>
          <a:xfrm>
            <a:off x="6035040" y="4343400"/>
            <a:ext cx="5577840" cy="475488"/>
          </a:xfrm>
          <a:prstGeom prst="rect">
            <a:avLst/>
          </a:prstGeom>
          <a:noFill/>
          <a:ln/>
        </p:spPr>
        <p:txBody>
          <a:bodyPr wrap="square" lIns="0" tIns="0" rIns="0" bIns="0" rtlCol="0" anchor="t"/>
          <a:lstStyle/>
          <a:p>
            <a:pPr indent="0" marL="0">
              <a:buNone/>
            </a:pPr>
            <a:r>
              <a:rPr lang="en-US" sz="1300" i="1" dirty="0">
                <a:solidFill>
                  <a:srgbClr val="5E6F68"/>
                </a:solidFill>
              </a:rPr>
              <a:t>“Skip jump training today. Your landings are harder than your baseline.”</a:t>
            </a:r>
            <a:endParaRPr lang="en-US" sz="1300" dirty="0"/>
          </a:p>
        </p:txBody>
      </p:sp>
      <p:sp>
        <p:nvSpPr>
          <p:cNvPr id="22" name="Shape 14"/>
          <p:cNvSpPr/>
          <p:nvPr/>
        </p:nvSpPr>
        <p:spPr>
          <a:xfrm>
            <a:off x="5349240" y="4901184"/>
            <a:ext cx="512064" cy="512064"/>
          </a:xfrm>
          <a:prstGeom prst="ellipse">
            <a:avLst/>
          </a:prstGeom>
          <a:solidFill>
            <a:srgbClr val="F1F5F0"/>
          </a:solidFill>
          <a:ln/>
        </p:spPr>
      </p:sp>
      <p:pic>
        <p:nvPicPr>
          <p:cNvPr id="23" name="Image 6" descr="/home/claude/solum/deck/img/ic_LuStethoscope_g.png">    </p:cNvPr>
          <p:cNvPicPr>
            <a:picLocks noChangeAspect="1"/>
          </p:cNvPicPr>
          <p:nvPr/>
        </p:nvPicPr>
        <p:blipFill>
          <a:blip r:embed="rId7"/>
          <a:stretch>
            <a:fillRect/>
          </a:stretch>
        </p:blipFill>
        <p:spPr>
          <a:xfrm>
            <a:off x="5461894" y="5013838"/>
            <a:ext cx="286756" cy="286756"/>
          </a:xfrm>
          <a:prstGeom prst="rect">
            <a:avLst/>
          </a:prstGeom>
        </p:spPr>
      </p:pic>
      <p:sp>
        <p:nvSpPr>
          <p:cNvPr id="24" name="Text 15"/>
          <p:cNvSpPr txBox="1"/>
          <p:nvPr/>
        </p:nvSpPr>
        <p:spPr>
          <a:xfrm>
            <a:off x="6035040" y="4864608"/>
            <a:ext cx="5577840" cy="274320"/>
          </a:xfrm>
          <a:prstGeom prst="rect">
            <a:avLst/>
          </a:prstGeom>
          <a:noFill/>
          <a:ln/>
        </p:spPr>
        <p:txBody>
          <a:bodyPr wrap="square" lIns="0" tIns="0" rIns="0" bIns="0" rtlCol="0" anchor="t"/>
          <a:lstStyle/>
          <a:p>
            <a:pPr indent="0" marL="0">
              <a:buNone/>
            </a:pPr>
            <a:r>
              <a:rPr lang="en-US" sz="1500" b="1" dirty="0">
                <a:solidFill>
                  <a:schemeClr val="tx2"/>
                </a:solidFill>
              </a:rPr>
              <a:t>When to get checked</a:t>
            </a:r>
            <a:endParaRPr lang="en-US" sz="1500" dirty="0"/>
          </a:p>
        </p:txBody>
      </p:sp>
      <p:sp>
        <p:nvSpPr>
          <p:cNvPr id="25" name="Text 16"/>
          <p:cNvSpPr txBox="1"/>
          <p:nvPr/>
        </p:nvSpPr>
        <p:spPr>
          <a:xfrm>
            <a:off x="6035040" y="5148072"/>
            <a:ext cx="5577840" cy="475488"/>
          </a:xfrm>
          <a:prstGeom prst="rect">
            <a:avLst/>
          </a:prstGeom>
          <a:noFill/>
          <a:ln/>
        </p:spPr>
        <p:txBody>
          <a:bodyPr wrap="square" lIns="0" tIns="0" rIns="0" bIns="0" rtlCol="0" anchor="t"/>
          <a:lstStyle/>
          <a:p>
            <a:pPr indent="0" marL="0">
              <a:buNone/>
            </a:pPr>
            <a:r>
              <a:rPr lang="en-US" sz="1300" i="1" dirty="0">
                <a:solidFill>
                  <a:srgbClr val="5E6F68"/>
                </a:solidFill>
              </a:rPr>
              <a:t>“Your walking speed has dropped 9% in six weeks. Worth mentioning at your next check-up.”</a:t>
            </a:r>
            <a:endParaRPr lang="en-US" sz="1300" dirty="0"/>
          </a:p>
        </p:txBody>
      </p:sp>
      <p:sp>
        <p:nvSpPr>
          <p:cNvPr id="26" name="Text 17"/>
          <p:cNvSpPr txBox="1"/>
          <p:nvPr/>
        </p:nvSpPr>
        <p:spPr>
          <a:xfrm>
            <a:off x="5349240" y="5760720"/>
            <a:ext cx="6309360" cy="411480"/>
          </a:xfrm>
          <a:prstGeom prst="rect">
            <a:avLst/>
          </a:prstGeom>
          <a:noFill/>
          <a:ln/>
        </p:spPr>
        <p:txBody>
          <a:bodyPr wrap="square" lIns="0" tIns="0" rIns="0" bIns="0" rtlCol="0" anchor="ctr"/>
          <a:lstStyle/>
          <a:p>
            <a:pPr indent="0" marL="0">
              <a:buNone/>
            </a:pPr>
            <a:r>
              <a:rPr lang="en-US" sz="1400" b="1" dirty="0">
                <a:solidFill>
                  <a:schemeClr val="accent1"/>
                </a:solidFill>
              </a:rPr>
              <a:t>It compares you with your own baseline, explains every suggestion, and never diagnoses.</a:t>
            </a:r>
            <a:endParaRPr lang="en-US" sz="140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Innovation</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What makes Solum different</a:t>
            </a:r>
            <a:endParaRPr lang="en-US" sz="3000" dirty="0"/>
          </a:p>
        </p:txBody>
      </p:sp>
      <p:sp>
        <p:nvSpPr>
          <p:cNvPr id="4" name="Shape 2"/>
          <p:cNvSpPr/>
          <p:nvPr/>
        </p:nvSpPr>
        <p:spPr>
          <a:xfrm>
            <a:off x="548640" y="1691640"/>
            <a:ext cx="5440680" cy="1828800"/>
          </a:xfrm>
          <a:prstGeom prst="roundRect">
            <a:avLst>
              <a:gd name="adj" fmla="val 6000"/>
            </a:avLst>
          </a:prstGeom>
          <a:solidFill>
            <a:srgbClr val="F1F5F0"/>
          </a:solidFill>
          <a:ln/>
        </p:spPr>
      </p:sp>
      <p:sp>
        <p:nvSpPr>
          <p:cNvPr id="5" name="Shape 3"/>
          <p:cNvSpPr/>
          <p:nvPr/>
        </p:nvSpPr>
        <p:spPr>
          <a:xfrm>
            <a:off x="841248" y="1984248"/>
            <a:ext cx="822960" cy="822960"/>
          </a:xfrm>
          <a:prstGeom prst="ellipse">
            <a:avLst/>
          </a:prstGeom>
          <a:solidFill>
            <a:srgbClr val="FFFFFF"/>
          </a:solidFill>
          <a:ln/>
        </p:spPr>
      </p:sp>
      <p:pic>
        <p:nvPicPr>
          <p:cNvPr id="6" name="Image 0" descr="/home/claude/solum/deck/img/ic_LuFootprints_g.png">    </p:cNvPr>
          <p:cNvPicPr>
            <a:picLocks noChangeAspect="1"/>
          </p:cNvPicPr>
          <p:nvPr/>
        </p:nvPicPr>
        <p:blipFill>
          <a:blip r:embed="rId1"/>
          <a:stretch>
            <a:fillRect/>
          </a:stretch>
        </p:blipFill>
        <p:spPr>
          <a:xfrm>
            <a:off x="1022299" y="2165299"/>
            <a:ext cx="460858" cy="460858"/>
          </a:xfrm>
          <a:prstGeom prst="rect">
            <a:avLst/>
          </a:prstGeom>
        </p:spPr>
      </p:pic>
      <p:sp>
        <p:nvSpPr>
          <p:cNvPr id="7" name="Text 4"/>
          <p:cNvSpPr txBox="1"/>
          <p:nvPr/>
        </p:nvSpPr>
        <p:spPr>
          <a:xfrm>
            <a:off x="1920240" y="1965960"/>
            <a:ext cx="3840480" cy="411480"/>
          </a:xfrm>
          <a:prstGeom prst="rect">
            <a:avLst/>
          </a:prstGeom>
          <a:noFill/>
          <a:ln/>
        </p:spPr>
        <p:txBody>
          <a:bodyPr wrap="square" lIns="0" tIns="0" rIns="0" bIns="0" rtlCol="0" anchor="t">
            <a:normAutofit/>
          </a:bodyPr>
          <a:lstStyle/>
          <a:p>
            <a:pPr indent="0" marL="0">
              <a:buNone/>
            </a:pPr>
            <a:r>
              <a:rPr lang="en-US" sz="1900" b="1" dirty="0">
                <a:solidFill>
                  <a:schemeClr val="tx2"/>
                </a:solidFill>
              </a:rPr>
              <a:t>Health read from the ground up</a:t>
            </a:r>
            <a:endParaRPr lang="en-US" sz="1900" dirty="0"/>
          </a:p>
        </p:txBody>
      </p:sp>
      <p:sp>
        <p:nvSpPr>
          <p:cNvPr id="8" name="Text 5"/>
          <p:cNvSpPr txBox="1"/>
          <p:nvPr/>
        </p:nvSpPr>
        <p:spPr>
          <a:xfrm>
            <a:off x="1920240" y="2478024"/>
            <a:ext cx="3840480" cy="914400"/>
          </a:xfrm>
          <a:prstGeom prst="rect">
            <a:avLst/>
          </a:prstGeom>
          <a:noFill/>
          <a:ln/>
        </p:spPr>
        <p:txBody>
          <a:bodyPr wrap="square" lIns="0" tIns="0" rIns="0" bIns="0" rtlCol="0" anchor="t"/>
          <a:lstStyle/>
          <a:p>
            <a:pPr indent="0" marL="0">
              <a:buNone/>
            </a:pPr>
            <a:r>
              <a:rPr lang="en-US" sz="1550" dirty="0">
                <a:solidFill>
                  <a:schemeClr val="tx1"/>
                </a:solidFill>
              </a:rPr>
              <a:t>Pressure, gait and balance measured at the foot, where wrist wearables cannot see.</a:t>
            </a:r>
            <a:endParaRPr lang="en-US" sz="1550" dirty="0"/>
          </a:p>
        </p:txBody>
      </p:sp>
      <p:sp>
        <p:nvSpPr>
          <p:cNvPr id="9" name="Shape 6"/>
          <p:cNvSpPr/>
          <p:nvPr/>
        </p:nvSpPr>
        <p:spPr>
          <a:xfrm>
            <a:off x="6199632" y="1691640"/>
            <a:ext cx="5440680" cy="1828800"/>
          </a:xfrm>
          <a:prstGeom prst="roundRect">
            <a:avLst>
              <a:gd name="adj" fmla="val 6000"/>
            </a:avLst>
          </a:prstGeom>
          <a:solidFill>
            <a:srgbClr val="F1F5F0"/>
          </a:solidFill>
          <a:ln/>
        </p:spPr>
      </p:sp>
      <p:sp>
        <p:nvSpPr>
          <p:cNvPr id="10" name="Shape 7"/>
          <p:cNvSpPr/>
          <p:nvPr/>
        </p:nvSpPr>
        <p:spPr>
          <a:xfrm>
            <a:off x="6492240" y="1984248"/>
            <a:ext cx="822960" cy="822960"/>
          </a:xfrm>
          <a:prstGeom prst="ellipse">
            <a:avLst/>
          </a:prstGeom>
          <a:solidFill>
            <a:srgbClr val="FFFFFF"/>
          </a:solidFill>
          <a:ln/>
        </p:spPr>
      </p:sp>
      <p:pic>
        <p:nvPicPr>
          <p:cNvPr id="11" name="Image 1" descr="/home/claude/solum/deck/img/ic_LuRecycle_g.png">    </p:cNvPr>
          <p:cNvPicPr>
            <a:picLocks noChangeAspect="1"/>
          </p:cNvPicPr>
          <p:nvPr/>
        </p:nvPicPr>
        <p:blipFill>
          <a:blip r:embed="rId2"/>
          <a:stretch>
            <a:fillRect/>
          </a:stretch>
        </p:blipFill>
        <p:spPr>
          <a:xfrm>
            <a:off x="6673291" y="2165299"/>
            <a:ext cx="460858" cy="460858"/>
          </a:xfrm>
          <a:prstGeom prst="rect">
            <a:avLst/>
          </a:prstGeom>
        </p:spPr>
      </p:pic>
      <p:sp>
        <p:nvSpPr>
          <p:cNvPr id="12" name="Text 8"/>
          <p:cNvSpPr txBox="1"/>
          <p:nvPr/>
        </p:nvSpPr>
        <p:spPr>
          <a:xfrm>
            <a:off x="7571232" y="1965960"/>
            <a:ext cx="3840480" cy="411480"/>
          </a:xfrm>
          <a:prstGeom prst="rect">
            <a:avLst/>
          </a:prstGeom>
          <a:noFill/>
          <a:ln/>
        </p:spPr>
        <p:txBody>
          <a:bodyPr wrap="square" lIns="0" tIns="0" rIns="0" bIns="0" rtlCol="0" anchor="t">
            <a:normAutofit/>
          </a:bodyPr>
          <a:lstStyle/>
          <a:p>
            <a:pPr indent="0" marL="0">
              <a:buNone/>
            </a:pPr>
            <a:r>
              <a:rPr lang="en-US" sz="1900" b="1" dirty="0">
                <a:solidFill>
                  <a:schemeClr val="tx2"/>
                </a:solidFill>
              </a:rPr>
              <a:t>One core, three bodies</a:t>
            </a:r>
            <a:endParaRPr lang="en-US" sz="1900" dirty="0"/>
          </a:p>
        </p:txBody>
      </p:sp>
      <p:sp>
        <p:nvSpPr>
          <p:cNvPr id="13" name="Text 9"/>
          <p:cNvSpPr txBox="1"/>
          <p:nvPr/>
        </p:nvSpPr>
        <p:spPr>
          <a:xfrm>
            <a:off x="7571232" y="2478024"/>
            <a:ext cx="3840480" cy="914400"/>
          </a:xfrm>
          <a:prstGeom prst="rect">
            <a:avLst/>
          </a:prstGeom>
          <a:noFill/>
          <a:ln/>
        </p:spPr>
        <p:txBody>
          <a:bodyPr wrap="square" lIns="0" tIns="0" rIns="0" bIns="0" rtlCol="0" anchor="t"/>
          <a:lstStyle/>
          <a:p>
            <a:pPr indent="0" marL="0">
              <a:buNone/>
            </a:pPr>
            <a:r>
              <a:rPr lang="en-US" sz="1550" dirty="0">
                <a:solidFill>
                  <a:schemeClr val="tx1"/>
                </a:solidFill>
              </a:rPr>
              <a:t>The same sensing core moves between the Shoe, Slide and Knee band, and outlives every shell.</a:t>
            </a:r>
            <a:endParaRPr lang="en-US" sz="1550" dirty="0"/>
          </a:p>
        </p:txBody>
      </p:sp>
      <p:sp>
        <p:nvSpPr>
          <p:cNvPr id="14" name="Shape 10"/>
          <p:cNvSpPr/>
          <p:nvPr/>
        </p:nvSpPr>
        <p:spPr>
          <a:xfrm>
            <a:off x="548640" y="3703320"/>
            <a:ext cx="5440680" cy="1828800"/>
          </a:xfrm>
          <a:prstGeom prst="roundRect">
            <a:avLst>
              <a:gd name="adj" fmla="val 6000"/>
            </a:avLst>
          </a:prstGeom>
          <a:solidFill>
            <a:srgbClr val="F1F5F0"/>
          </a:solidFill>
          <a:ln/>
        </p:spPr>
      </p:sp>
      <p:sp>
        <p:nvSpPr>
          <p:cNvPr id="15" name="Shape 11"/>
          <p:cNvSpPr/>
          <p:nvPr/>
        </p:nvSpPr>
        <p:spPr>
          <a:xfrm>
            <a:off x="841248" y="3995928"/>
            <a:ext cx="822960" cy="822960"/>
          </a:xfrm>
          <a:prstGeom prst="ellipse">
            <a:avLst/>
          </a:prstGeom>
          <a:solidFill>
            <a:srgbClr val="FFFFFF"/>
          </a:solidFill>
          <a:ln/>
        </p:spPr>
      </p:sp>
      <p:pic>
        <p:nvPicPr>
          <p:cNvPr id="16" name="Image 2" descr="/home/claude/solum/deck/img/ic_LuSprout_g.png">    </p:cNvPr>
          <p:cNvPicPr>
            <a:picLocks noChangeAspect="1"/>
          </p:cNvPicPr>
          <p:nvPr/>
        </p:nvPicPr>
        <p:blipFill>
          <a:blip r:embed="rId3"/>
          <a:stretch>
            <a:fillRect/>
          </a:stretch>
        </p:blipFill>
        <p:spPr>
          <a:xfrm>
            <a:off x="1022299" y="4176979"/>
            <a:ext cx="460858" cy="460858"/>
          </a:xfrm>
          <a:prstGeom prst="rect">
            <a:avLst/>
          </a:prstGeom>
        </p:spPr>
      </p:pic>
      <p:sp>
        <p:nvSpPr>
          <p:cNvPr id="17" name="Text 12"/>
          <p:cNvSpPr txBox="1"/>
          <p:nvPr/>
        </p:nvSpPr>
        <p:spPr>
          <a:xfrm>
            <a:off x="1920240" y="3977640"/>
            <a:ext cx="3840480" cy="411480"/>
          </a:xfrm>
          <a:prstGeom prst="rect">
            <a:avLst/>
          </a:prstGeom>
          <a:noFill/>
          <a:ln/>
        </p:spPr>
        <p:txBody>
          <a:bodyPr wrap="square" lIns="0" tIns="0" rIns="0" bIns="0" rtlCol="0" anchor="t">
            <a:normAutofit/>
          </a:bodyPr>
          <a:lstStyle/>
          <a:p>
            <a:pPr indent="0" marL="0">
              <a:buNone/>
            </a:pPr>
            <a:r>
              <a:rPr lang="en-US" sz="1900" b="1" dirty="0">
                <a:solidFill>
                  <a:schemeClr val="tx2"/>
                </a:solidFill>
              </a:rPr>
              <a:t>A sole from plants and crop waste</a:t>
            </a:r>
            <a:endParaRPr lang="en-US" sz="1900" dirty="0"/>
          </a:p>
        </p:txBody>
      </p:sp>
      <p:sp>
        <p:nvSpPr>
          <p:cNvPr id="18" name="Text 13"/>
          <p:cNvSpPr txBox="1"/>
          <p:nvPr/>
        </p:nvSpPr>
        <p:spPr>
          <a:xfrm>
            <a:off x="1920240" y="4489704"/>
            <a:ext cx="3840480" cy="914400"/>
          </a:xfrm>
          <a:prstGeom prst="rect">
            <a:avLst/>
          </a:prstGeom>
          <a:noFill/>
          <a:ln/>
        </p:spPr>
        <p:txBody>
          <a:bodyPr wrap="square" lIns="0" tIns="0" rIns="0" bIns="0" rtlCol="0" anchor="t"/>
          <a:lstStyle/>
          <a:p>
            <a:pPr indent="0" marL="0">
              <a:buNone/>
            </a:pPr>
            <a:r>
              <a:rPr lang="en-US" sz="1550" dirty="0">
                <a:solidFill>
                  <a:schemeClr val="tx1"/>
                </a:solidFill>
              </a:rPr>
              <a:t>Natural rubber, rice-husk silica and lignin. No oil-based polymer goes into the sole.</a:t>
            </a:r>
            <a:endParaRPr lang="en-US" sz="1550" dirty="0"/>
          </a:p>
        </p:txBody>
      </p:sp>
      <p:sp>
        <p:nvSpPr>
          <p:cNvPr id="19" name="Shape 14"/>
          <p:cNvSpPr/>
          <p:nvPr/>
        </p:nvSpPr>
        <p:spPr>
          <a:xfrm>
            <a:off x="6199632" y="3703320"/>
            <a:ext cx="5440680" cy="1828800"/>
          </a:xfrm>
          <a:prstGeom prst="roundRect">
            <a:avLst>
              <a:gd name="adj" fmla="val 6000"/>
            </a:avLst>
          </a:prstGeom>
          <a:solidFill>
            <a:srgbClr val="F1F5F0"/>
          </a:solidFill>
          <a:ln/>
        </p:spPr>
      </p:sp>
      <p:sp>
        <p:nvSpPr>
          <p:cNvPr id="20" name="Shape 15"/>
          <p:cNvSpPr/>
          <p:nvPr/>
        </p:nvSpPr>
        <p:spPr>
          <a:xfrm>
            <a:off x="6492240" y="3995928"/>
            <a:ext cx="822960" cy="822960"/>
          </a:xfrm>
          <a:prstGeom prst="ellipse">
            <a:avLst/>
          </a:prstGeom>
          <a:solidFill>
            <a:srgbClr val="FFFFFF"/>
          </a:solidFill>
          <a:ln/>
        </p:spPr>
      </p:sp>
      <p:pic>
        <p:nvPicPr>
          <p:cNvPr id="21" name="Image 3" descr="/home/claude/solum/deck/img/ic_LuSparkles_g.png">    </p:cNvPr>
          <p:cNvPicPr>
            <a:picLocks noChangeAspect="1"/>
          </p:cNvPicPr>
          <p:nvPr/>
        </p:nvPicPr>
        <p:blipFill>
          <a:blip r:embed="rId4"/>
          <a:stretch>
            <a:fillRect/>
          </a:stretch>
        </p:blipFill>
        <p:spPr>
          <a:xfrm>
            <a:off x="6673291" y="4176979"/>
            <a:ext cx="460858" cy="460858"/>
          </a:xfrm>
          <a:prstGeom prst="rect">
            <a:avLst/>
          </a:prstGeom>
        </p:spPr>
      </p:pic>
      <p:sp>
        <p:nvSpPr>
          <p:cNvPr id="22" name="Text 16"/>
          <p:cNvSpPr txBox="1"/>
          <p:nvPr/>
        </p:nvSpPr>
        <p:spPr>
          <a:xfrm>
            <a:off x="7571232" y="3977640"/>
            <a:ext cx="3840480" cy="411480"/>
          </a:xfrm>
          <a:prstGeom prst="rect">
            <a:avLst/>
          </a:prstGeom>
          <a:noFill/>
          <a:ln/>
        </p:spPr>
        <p:txBody>
          <a:bodyPr wrap="square" lIns="0" tIns="0" rIns="0" bIns="0" rtlCol="0" anchor="t">
            <a:normAutofit/>
          </a:bodyPr>
          <a:lstStyle/>
          <a:p>
            <a:pPr indent="0" marL="0">
              <a:buNone/>
            </a:pPr>
            <a:r>
              <a:rPr lang="en-US" sz="1900" b="1" dirty="0">
                <a:solidFill>
                  <a:schemeClr val="tx2"/>
                </a:solidFill>
              </a:rPr>
              <a:t>A coach that compares you with yourself</a:t>
            </a:r>
            <a:endParaRPr lang="en-US" sz="1900" dirty="0"/>
          </a:p>
        </p:txBody>
      </p:sp>
      <p:sp>
        <p:nvSpPr>
          <p:cNvPr id="23" name="Text 17"/>
          <p:cNvSpPr txBox="1"/>
          <p:nvPr/>
        </p:nvSpPr>
        <p:spPr>
          <a:xfrm>
            <a:off x="7571232" y="4489704"/>
            <a:ext cx="3840480" cy="914400"/>
          </a:xfrm>
          <a:prstGeom prst="rect">
            <a:avLst/>
          </a:prstGeom>
          <a:noFill/>
          <a:ln/>
        </p:spPr>
        <p:txBody>
          <a:bodyPr wrap="square" lIns="0" tIns="0" rIns="0" bIns="0" rtlCol="0" anchor="t"/>
          <a:lstStyle/>
          <a:p>
            <a:pPr indent="0" marL="0">
              <a:buNone/>
            </a:pPr>
            <a:r>
              <a:rPr lang="en-US" sz="1550" dirty="0">
                <a:solidFill>
                  <a:schemeClr val="tx1"/>
                </a:solidFill>
              </a:rPr>
              <a:t>Every insight is measured against your own baseline, so small changes show up early.</a:t>
            </a:r>
            <a:endParaRPr lang="en-US" sz="1550" dirty="0"/>
          </a:p>
        </p:txBody>
      </p:sp>
      <p:pic>
        <p:nvPicPr>
          <p:cNvPr id="24" name="Image 4" descr="/home/claude/solum/deck/img/ic_LuPlugZap_g.png">    </p:cNvPr>
          <p:cNvPicPr>
            <a:picLocks noChangeAspect="1"/>
          </p:cNvPicPr>
          <p:nvPr/>
        </p:nvPicPr>
        <p:blipFill>
          <a:blip r:embed="rId5"/>
          <a:stretch>
            <a:fillRect/>
          </a:stretch>
        </p:blipFill>
        <p:spPr>
          <a:xfrm>
            <a:off x="566928" y="5788152"/>
            <a:ext cx="329184" cy="329184"/>
          </a:xfrm>
          <a:prstGeom prst="rect">
            <a:avLst/>
          </a:prstGeom>
        </p:spPr>
      </p:pic>
      <p:sp>
        <p:nvSpPr>
          <p:cNvPr id="25" name="Text 18"/>
          <p:cNvSpPr txBox="1"/>
          <p:nvPr/>
        </p:nvSpPr>
        <p:spPr>
          <a:xfrm>
            <a:off x="1005840" y="5760720"/>
            <a:ext cx="10607040" cy="384048"/>
          </a:xfrm>
          <a:prstGeom prst="rect">
            <a:avLst/>
          </a:prstGeom>
          <a:noFill/>
          <a:ln/>
        </p:spPr>
        <p:txBody>
          <a:bodyPr wrap="square" lIns="0" tIns="0" rIns="0" bIns="0" rtlCol="0" anchor="ctr"/>
          <a:lstStyle/>
          <a:p>
            <a:pPr indent="0" marL="0">
              <a:buNone/>
            </a:pPr>
            <a:r>
              <a:rPr lang="en-US" sz="1450" dirty="0">
                <a:solidFill>
                  <a:srgbClr val="5E6F68"/>
                </a:solidFill>
              </a:rPr>
              <a:t>Also: one printed pressure film instead of eight sensors, dock charging with no ports, and a shoe that tracks its own wear.</a:t>
            </a:r>
            <a:endParaRPr lang="en-US" sz="14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Technology: materials</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A sole from a rubber tree, a rice mill and sawdust</a:t>
            </a:r>
            <a:endParaRPr lang="en-US" sz="3000" dirty="0"/>
          </a:p>
        </p:txBody>
      </p:sp>
      <p:pic>
        <p:nvPicPr>
          <p:cNvPr id="4" name="Image 0" descr="/home/claude/solum/deck/img/ai_materials.jpg">    </p:cNvPr>
          <p:cNvPicPr>
            <a:picLocks noChangeAspect="1"/>
          </p:cNvPicPr>
          <p:nvPr/>
        </p:nvPicPr>
        <p:blipFill>
          <a:blip r:embed="rId1"/>
          <a:stretch>
            <a:fillRect/>
          </a:stretch>
        </p:blipFill>
        <p:spPr>
          <a:xfrm>
            <a:off x="548640" y="1645920"/>
            <a:ext cx="4023360" cy="2264054"/>
          </a:xfrm>
          <a:prstGeom prst="rect">
            <a:avLst/>
          </a:prstGeom>
        </p:spPr>
      </p:pic>
      <p:sp>
        <p:nvSpPr>
          <p:cNvPr id="5" name="Text 2"/>
          <p:cNvSpPr txBox="1"/>
          <p:nvPr/>
        </p:nvSpPr>
        <p:spPr>
          <a:xfrm>
            <a:off x="548640" y="3931920"/>
            <a:ext cx="4023360" cy="219456"/>
          </a:xfrm>
          <a:prstGeom prst="rect">
            <a:avLst/>
          </a:prstGeom>
          <a:noFill/>
          <a:ln/>
        </p:spPr>
        <p:txBody>
          <a:bodyPr wrap="square" lIns="0" tIns="0" rIns="0" bIns="0" rtlCol="0" anchor="t"/>
          <a:lstStyle/>
          <a:p>
            <a:pPr indent="0" marL="0">
              <a:buNone/>
            </a:pPr>
            <a:r>
              <a:rPr lang="en-US" sz="950" i="1" dirty="0">
                <a:solidFill>
                  <a:srgbClr val="7A8B83"/>
                </a:solidFill>
              </a:rPr>
              <a:t>Illustrative image of the raw materials.</a:t>
            </a:r>
            <a:endParaRPr lang="en-US" sz="950" dirty="0"/>
          </a:p>
        </p:txBody>
      </p:sp>
      <p:graphicFrame>
        <p:nvGraphicFramePr>
          <p:cNvPr id="6" name="Chart 0" descr=""/>
          <p:cNvGraphicFramePr/>
          <p:nvPr/>
        </p:nvGraphicFramePr>
        <p:xfrm>
          <a:off x="411480" y="4133088"/>
          <a:ext cx="2103120" cy="2103120"/>
        </p:xfrm>
        <a:graphic xmlns:a="http://schemas.openxmlformats.org/drawingml/2006/main">
          <a:graphicData uri="http://schemas.openxmlformats.org/drawingml/2006/chart">
            <c:chart xmlns:c="http://schemas.openxmlformats.org/drawingml/2006/chart" r:id="rId2"/>
          </a:graphicData>
        </a:graphic>
      </p:graphicFrame>
      <p:sp>
        <p:nvSpPr>
          <p:cNvPr id="7" name="Text 3"/>
          <p:cNvSpPr txBox="1"/>
          <p:nvPr/>
        </p:nvSpPr>
        <p:spPr>
          <a:xfrm>
            <a:off x="822960" y="4910328"/>
            <a:ext cx="1280160" cy="548640"/>
          </a:xfrm>
          <a:prstGeom prst="rect">
            <a:avLst/>
          </a:prstGeom>
          <a:noFill/>
          <a:ln/>
        </p:spPr>
        <p:txBody>
          <a:bodyPr wrap="square" lIns="0" tIns="0" rIns="0" bIns="0" rtlCol="0" anchor="ctr"/>
          <a:lstStyle/>
          <a:p>
            <a:pPr algn="ctr" indent="0" marL="0">
              <a:buNone/>
            </a:pPr>
            <a:r>
              <a:rPr lang="en-US" sz="1350" b="1" dirty="0">
                <a:solidFill>
                  <a:schemeClr val="tx2"/>
                </a:solidFill>
              </a:rPr>
              <a:t>Sole</a:t>
            </a:r>
            <a:endParaRPr lang="en-US" sz="1500" dirty="0"/>
          </a:p>
          <a:p>
            <a:pPr algn="ctr" indent="0" marL="0">
              <a:buNone/>
            </a:pPr>
            <a:r>
              <a:rPr lang="en-US" sz="1050" dirty="0">
                <a:solidFill>
                  <a:srgbClr val="5E6F68"/>
                </a:solidFill>
              </a:rPr>
              <a:t>by weight</a:t>
            </a:r>
            <a:endParaRPr lang="en-US" sz="1500" dirty="0"/>
          </a:p>
        </p:txBody>
      </p:sp>
      <p:sp>
        <p:nvSpPr>
          <p:cNvPr id="8" name="Text 4"/>
          <p:cNvSpPr txBox="1"/>
          <p:nvPr/>
        </p:nvSpPr>
        <p:spPr>
          <a:xfrm>
            <a:off x="2697480" y="4434840"/>
            <a:ext cx="1920240" cy="160020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0%</a:t>
            </a:r>
            <a:endParaRPr lang="en-US" sz="1500" dirty="0"/>
          </a:p>
          <a:p>
            <a:pPr indent="0" marL="0">
              <a:buNone/>
            </a:pPr>
            <a:r>
              <a:rPr lang="en-US" sz="1250" dirty="0">
                <a:solidFill>
                  <a:schemeClr val="tx1"/>
                </a:solidFill>
              </a:rPr>
              <a:t>oil-based polymer in the sole. One tree gives both the latex and the sawdust lignin.</a:t>
            </a:r>
            <a:endParaRPr lang="en-US" sz="1500" dirty="0"/>
          </a:p>
        </p:txBody>
      </p:sp>
      <p:sp>
        <p:nvSpPr>
          <p:cNvPr id="9" name="Shape 5"/>
          <p:cNvSpPr/>
          <p:nvPr/>
        </p:nvSpPr>
        <p:spPr>
          <a:xfrm>
            <a:off x="4892040" y="1755648"/>
            <a:ext cx="201168" cy="201168"/>
          </a:xfrm>
          <a:prstGeom prst="ellipse">
            <a:avLst/>
          </a:prstGeom>
          <a:solidFill>
            <a:srgbClr val="E3A042"/>
          </a:solidFill>
          <a:ln/>
        </p:spPr>
      </p:sp>
      <p:sp>
        <p:nvSpPr>
          <p:cNvPr id="10" name="Text 6"/>
          <p:cNvSpPr txBox="1"/>
          <p:nvPr/>
        </p:nvSpPr>
        <p:spPr>
          <a:xfrm>
            <a:off x="5221224" y="1691640"/>
            <a:ext cx="3566160" cy="310896"/>
          </a:xfrm>
          <a:prstGeom prst="rect">
            <a:avLst/>
          </a:prstGeom>
          <a:noFill/>
          <a:ln/>
        </p:spPr>
        <p:txBody>
          <a:bodyPr wrap="square" lIns="0" tIns="0" rIns="0" bIns="0" rtlCol="0" anchor="t"/>
          <a:lstStyle/>
          <a:p>
            <a:pPr indent="0" marL="0">
              <a:buNone/>
            </a:pPr>
            <a:r>
              <a:rPr lang="en-US" sz="1600" b="1" dirty="0">
                <a:solidFill>
                  <a:schemeClr val="tx2"/>
                </a:solidFill>
              </a:rPr>
              <a:t>Natural rubber, 62%</a:t>
            </a:r>
            <a:endParaRPr lang="en-US" sz="1600" dirty="0"/>
          </a:p>
        </p:txBody>
      </p:sp>
      <p:sp>
        <p:nvSpPr>
          <p:cNvPr id="11" name="Text 7"/>
          <p:cNvSpPr txBox="1"/>
          <p:nvPr/>
        </p:nvSpPr>
        <p:spPr>
          <a:xfrm>
            <a:off x="5221224" y="2002536"/>
            <a:ext cx="3566160" cy="475488"/>
          </a:xfrm>
          <a:prstGeom prst="rect">
            <a:avLst/>
          </a:prstGeom>
          <a:noFill/>
          <a:ln/>
        </p:spPr>
        <p:txBody>
          <a:bodyPr wrap="square" lIns="0" tIns="0" rIns="0" bIns="0" rtlCol="0" anchor="t"/>
          <a:lstStyle/>
          <a:p>
            <a:pPr indent="0" marL="0">
              <a:buNone/>
            </a:pPr>
            <a:r>
              <a:rPr lang="en-US" sz="1250" dirty="0">
                <a:solidFill>
                  <a:schemeClr val="tx1"/>
                </a:solidFill>
              </a:rPr>
              <a:t>Latex tapped from Hevea trees in Kerala. Flexible, waterproof, grips.</a:t>
            </a:r>
            <a:endParaRPr lang="en-US" sz="1250" dirty="0"/>
          </a:p>
        </p:txBody>
      </p:sp>
      <p:sp>
        <p:nvSpPr>
          <p:cNvPr id="12" name="Shape 8"/>
          <p:cNvSpPr/>
          <p:nvPr/>
        </p:nvSpPr>
        <p:spPr>
          <a:xfrm>
            <a:off x="4892040" y="2551176"/>
            <a:ext cx="201168" cy="201168"/>
          </a:xfrm>
          <a:prstGeom prst="ellipse">
            <a:avLst/>
          </a:prstGeom>
          <a:solidFill>
            <a:srgbClr val="D8C08A"/>
          </a:solidFill>
          <a:ln/>
        </p:spPr>
      </p:sp>
      <p:sp>
        <p:nvSpPr>
          <p:cNvPr id="13" name="Text 9"/>
          <p:cNvSpPr txBox="1"/>
          <p:nvPr/>
        </p:nvSpPr>
        <p:spPr>
          <a:xfrm>
            <a:off x="5221224" y="2487168"/>
            <a:ext cx="3566160" cy="310896"/>
          </a:xfrm>
          <a:prstGeom prst="rect">
            <a:avLst/>
          </a:prstGeom>
          <a:noFill/>
          <a:ln/>
        </p:spPr>
        <p:txBody>
          <a:bodyPr wrap="square" lIns="0" tIns="0" rIns="0" bIns="0" rtlCol="0" anchor="t"/>
          <a:lstStyle/>
          <a:p>
            <a:pPr indent="0" marL="0">
              <a:buNone/>
            </a:pPr>
            <a:r>
              <a:rPr lang="en-US" sz="1600" b="1" dirty="0">
                <a:solidFill>
                  <a:schemeClr val="tx2"/>
                </a:solidFill>
              </a:rPr>
              <a:t>Rice-husk silica, 25%</a:t>
            </a:r>
            <a:endParaRPr lang="en-US" sz="1600" dirty="0"/>
          </a:p>
        </p:txBody>
      </p:sp>
      <p:sp>
        <p:nvSpPr>
          <p:cNvPr id="14" name="Text 10"/>
          <p:cNvSpPr txBox="1"/>
          <p:nvPr/>
        </p:nvSpPr>
        <p:spPr>
          <a:xfrm>
            <a:off x="5221224" y="2798064"/>
            <a:ext cx="3566160" cy="475488"/>
          </a:xfrm>
          <a:prstGeom prst="rect">
            <a:avLst/>
          </a:prstGeom>
          <a:noFill/>
          <a:ln/>
        </p:spPr>
        <p:txBody>
          <a:bodyPr wrap="square" lIns="0" tIns="0" rIns="0" bIns="0" rtlCol="0" anchor="t"/>
          <a:lstStyle/>
          <a:p>
            <a:pPr indent="0" marL="0">
              <a:buNone/>
            </a:pPr>
            <a:r>
              <a:rPr lang="en-US" sz="1250" dirty="0">
                <a:solidFill>
                  <a:schemeClr val="tx1"/>
                </a:solidFill>
              </a:rPr>
              <a:t>From rice-mill husk ash, which is about 90% silica. Harder wearing, handles heat.</a:t>
            </a:r>
            <a:endParaRPr lang="en-US" sz="1250" dirty="0"/>
          </a:p>
        </p:txBody>
      </p:sp>
      <p:sp>
        <p:nvSpPr>
          <p:cNvPr id="15" name="Shape 11"/>
          <p:cNvSpPr/>
          <p:nvPr/>
        </p:nvSpPr>
        <p:spPr>
          <a:xfrm>
            <a:off x="4892040" y="3346704"/>
            <a:ext cx="201168" cy="201168"/>
          </a:xfrm>
          <a:prstGeom prst="ellipse">
            <a:avLst/>
          </a:prstGeom>
          <a:solidFill>
            <a:srgbClr val="6B4A2E"/>
          </a:solidFill>
          <a:ln/>
        </p:spPr>
      </p:sp>
      <p:sp>
        <p:nvSpPr>
          <p:cNvPr id="16" name="Text 12"/>
          <p:cNvSpPr txBox="1"/>
          <p:nvPr/>
        </p:nvSpPr>
        <p:spPr>
          <a:xfrm>
            <a:off x="5221224" y="3282696"/>
            <a:ext cx="3566160" cy="310896"/>
          </a:xfrm>
          <a:prstGeom prst="rect">
            <a:avLst/>
          </a:prstGeom>
          <a:noFill/>
          <a:ln/>
        </p:spPr>
        <p:txBody>
          <a:bodyPr wrap="square" lIns="0" tIns="0" rIns="0" bIns="0" rtlCol="0" anchor="t"/>
          <a:lstStyle/>
          <a:p>
            <a:pPr indent="0" marL="0">
              <a:buNone/>
            </a:pPr>
            <a:r>
              <a:rPr lang="en-US" sz="1600" b="1" dirty="0">
                <a:solidFill>
                  <a:schemeClr val="tx2"/>
                </a:solidFill>
              </a:rPr>
              <a:t>Lignin, 6%</a:t>
            </a:r>
            <a:endParaRPr lang="en-US" sz="1600" dirty="0"/>
          </a:p>
        </p:txBody>
      </p:sp>
      <p:sp>
        <p:nvSpPr>
          <p:cNvPr id="17" name="Text 13"/>
          <p:cNvSpPr txBox="1"/>
          <p:nvPr/>
        </p:nvSpPr>
        <p:spPr>
          <a:xfrm>
            <a:off x="5221224" y="3593592"/>
            <a:ext cx="3566160" cy="868680"/>
          </a:xfrm>
          <a:prstGeom prst="rect">
            <a:avLst/>
          </a:prstGeom>
          <a:noFill/>
          <a:ln/>
        </p:spPr>
        <p:txBody>
          <a:bodyPr wrap="square" lIns="0" tIns="0" rIns="0" bIns="0" rtlCol="0" anchor="t"/>
          <a:lstStyle/>
          <a:p>
            <a:pPr indent="0" marL="0">
              <a:buNone/>
            </a:pPr>
            <a:r>
              <a:rPr lang="en-US" sz="1250" dirty="0">
                <a:solidFill>
                  <a:schemeClr val="tx1"/>
                </a:solidFill>
              </a:rPr>
              <a:t>From rubberwood sawdust or paper-mill waste. Blocks UV and slows ageing. Kept near 10 parts per 100 rubber, as more makes the sole stiff.</a:t>
            </a:r>
            <a:endParaRPr lang="en-US" sz="1250" dirty="0"/>
          </a:p>
        </p:txBody>
      </p:sp>
      <p:sp>
        <p:nvSpPr>
          <p:cNvPr id="18" name="Shape 14"/>
          <p:cNvSpPr/>
          <p:nvPr/>
        </p:nvSpPr>
        <p:spPr>
          <a:xfrm>
            <a:off x="4892040" y="4379976"/>
            <a:ext cx="201168" cy="201168"/>
          </a:xfrm>
          <a:prstGeom prst="ellipse">
            <a:avLst/>
          </a:prstGeom>
          <a:solidFill>
            <a:srgbClr val="9AA39F"/>
          </a:solidFill>
          <a:ln/>
        </p:spPr>
      </p:sp>
      <p:sp>
        <p:nvSpPr>
          <p:cNvPr id="19" name="Text 15"/>
          <p:cNvSpPr txBox="1"/>
          <p:nvPr/>
        </p:nvSpPr>
        <p:spPr>
          <a:xfrm>
            <a:off x="5221224" y="4315968"/>
            <a:ext cx="3566160" cy="310896"/>
          </a:xfrm>
          <a:prstGeom prst="rect">
            <a:avLst/>
          </a:prstGeom>
          <a:noFill/>
          <a:ln/>
        </p:spPr>
        <p:txBody>
          <a:bodyPr wrap="square" lIns="0" tIns="0" rIns="0" bIns="0" rtlCol="0" anchor="t"/>
          <a:lstStyle/>
          <a:p>
            <a:pPr indent="0" marL="0">
              <a:buNone/>
            </a:pPr>
            <a:r>
              <a:rPr lang="en-US" sz="1600" b="1" dirty="0">
                <a:solidFill>
                  <a:schemeClr val="tx2"/>
                </a:solidFill>
              </a:rPr>
              <a:t>Curing aids, 7%</a:t>
            </a:r>
            <a:endParaRPr lang="en-US" sz="1600" dirty="0"/>
          </a:p>
        </p:txBody>
      </p:sp>
      <p:sp>
        <p:nvSpPr>
          <p:cNvPr id="20" name="Text 16"/>
          <p:cNvSpPr txBox="1"/>
          <p:nvPr/>
        </p:nvSpPr>
        <p:spPr>
          <a:xfrm>
            <a:off x="5221224" y="4626864"/>
            <a:ext cx="3566160" cy="475488"/>
          </a:xfrm>
          <a:prstGeom prst="rect">
            <a:avLst/>
          </a:prstGeom>
          <a:noFill/>
          <a:ln/>
        </p:spPr>
        <p:txBody>
          <a:bodyPr wrap="square" lIns="0" tIns="0" rIns="0" bIns="0" rtlCol="0" anchor="t"/>
          <a:lstStyle/>
          <a:p>
            <a:pPr indent="0" marL="0">
              <a:buNone/>
            </a:pPr>
            <a:r>
              <a:rPr lang="en-US" sz="1250" dirty="0">
                <a:solidFill>
                  <a:schemeClr val="tx1"/>
                </a:solidFill>
              </a:rPr>
              <a:t>A peroxide cure with magnesium oxide, so no sulfur. The only part that is not plant-based.</a:t>
            </a:r>
            <a:endParaRPr lang="en-US" sz="1250" dirty="0"/>
          </a:p>
        </p:txBody>
      </p:sp>
      <p:sp>
        <p:nvSpPr>
          <p:cNvPr id="21" name="Shape 17"/>
          <p:cNvSpPr/>
          <p:nvPr/>
        </p:nvSpPr>
        <p:spPr>
          <a:xfrm>
            <a:off x="4892040" y="5175504"/>
            <a:ext cx="201168" cy="201168"/>
          </a:xfrm>
          <a:prstGeom prst="ellipse">
            <a:avLst/>
          </a:prstGeom>
          <a:solidFill>
            <a:srgbClr val="F2D27A"/>
          </a:solidFill>
          <a:ln/>
        </p:spPr>
      </p:sp>
      <p:sp>
        <p:nvSpPr>
          <p:cNvPr id="22" name="Text 18"/>
          <p:cNvSpPr txBox="1"/>
          <p:nvPr/>
        </p:nvSpPr>
        <p:spPr>
          <a:xfrm>
            <a:off x="5221224" y="5111496"/>
            <a:ext cx="3566160" cy="310896"/>
          </a:xfrm>
          <a:prstGeom prst="rect">
            <a:avLst/>
          </a:prstGeom>
          <a:noFill/>
          <a:ln/>
        </p:spPr>
        <p:txBody>
          <a:bodyPr wrap="square" lIns="0" tIns="0" rIns="0" bIns="0" rtlCol="0" anchor="t"/>
          <a:lstStyle/>
          <a:p>
            <a:pPr indent="0" marL="0">
              <a:buNone/>
            </a:pPr>
            <a:r>
              <a:rPr lang="en-US" sz="1600" b="1" dirty="0">
                <a:solidFill>
                  <a:schemeClr val="tx2"/>
                </a:solidFill>
              </a:rPr>
              <a:t>Beeswax finish</a:t>
            </a:r>
            <a:endParaRPr lang="en-US" sz="1600" dirty="0"/>
          </a:p>
        </p:txBody>
      </p:sp>
      <p:sp>
        <p:nvSpPr>
          <p:cNvPr id="23" name="Text 19"/>
          <p:cNvSpPr txBox="1"/>
          <p:nvPr/>
        </p:nvSpPr>
        <p:spPr>
          <a:xfrm>
            <a:off x="5221224" y="5422392"/>
            <a:ext cx="3566160" cy="475488"/>
          </a:xfrm>
          <a:prstGeom prst="rect">
            <a:avLst/>
          </a:prstGeom>
          <a:noFill/>
          <a:ln/>
        </p:spPr>
        <p:txBody>
          <a:bodyPr wrap="square" lIns="0" tIns="0" rIns="0" bIns="0" rtlCol="0" anchor="t"/>
          <a:lstStyle/>
          <a:p>
            <a:pPr indent="0" marL="0">
              <a:buNone/>
            </a:pPr>
            <a:r>
              <a:rPr lang="en-US" sz="1250" dirty="0">
                <a:solidFill>
                  <a:schemeClr val="tx1"/>
                </a:solidFill>
              </a:rPr>
              <a:t>Rubbed on top for extra water resistance.</a:t>
            </a:r>
            <a:endParaRPr lang="en-US" sz="1250" dirty="0"/>
          </a:p>
        </p:txBody>
      </p:sp>
      <p:sp>
        <p:nvSpPr>
          <p:cNvPr id="24" name="Text 20"/>
          <p:cNvSpPr txBox="1"/>
          <p:nvPr/>
        </p:nvSpPr>
        <p:spPr>
          <a:xfrm>
            <a:off x="9006840" y="1719072"/>
            <a:ext cx="2633472" cy="310896"/>
          </a:xfrm>
          <a:prstGeom prst="rect">
            <a:avLst/>
          </a:prstGeom>
          <a:noFill/>
          <a:ln/>
        </p:spPr>
        <p:txBody>
          <a:bodyPr wrap="square" lIns="0" tIns="0" rIns="0" bIns="0" rtlCol="0" anchor="t"/>
          <a:lstStyle/>
          <a:p>
            <a:pPr indent="0" marL="0">
              <a:buNone/>
            </a:pPr>
            <a:r>
              <a:rPr lang="en-US" sz="1500" b="1" dirty="0">
                <a:solidFill>
                  <a:schemeClr val="tx2"/>
                </a:solidFill>
              </a:rPr>
              <a:t>Insole, top to bottom</a:t>
            </a:r>
            <a:endParaRPr lang="en-US" sz="1500" dirty="0"/>
          </a:p>
        </p:txBody>
      </p:sp>
      <p:sp>
        <p:nvSpPr>
          <p:cNvPr id="25" name="Shape 21"/>
          <p:cNvSpPr/>
          <p:nvPr/>
        </p:nvSpPr>
        <p:spPr>
          <a:xfrm>
            <a:off x="9006840" y="2121408"/>
            <a:ext cx="2633472" cy="384048"/>
          </a:xfrm>
          <a:prstGeom prst="roundRect">
            <a:avLst>
              <a:gd name="adj" fmla="val 14286"/>
            </a:avLst>
          </a:prstGeom>
          <a:solidFill>
            <a:srgbClr val="F4F1E9"/>
          </a:solidFill>
          <a:ln w="9525">
            <a:solidFill>
              <a:srgbClr val="CFC8B7"/>
            </a:solidFill>
            <a:prstDash val="solid"/>
          </a:ln>
        </p:spPr>
      </p:sp>
      <p:sp>
        <p:nvSpPr>
          <p:cNvPr id="26" name="Text 22"/>
          <p:cNvSpPr txBox="1"/>
          <p:nvPr/>
        </p:nvSpPr>
        <p:spPr>
          <a:xfrm>
            <a:off x="9144000" y="2121408"/>
            <a:ext cx="2377440" cy="384048"/>
          </a:xfrm>
          <a:prstGeom prst="rect">
            <a:avLst/>
          </a:prstGeom>
          <a:noFill/>
          <a:ln/>
        </p:spPr>
        <p:txBody>
          <a:bodyPr wrap="square" lIns="0" tIns="0" rIns="0" bIns="0" rtlCol="0" anchor="ctr"/>
          <a:lstStyle/>
          <a:p>
            <a:pPr indent="0" marL="0">
              <a:buNone/>
            </a:pPr>
            <a:r>
              <a:rPr lang="en-US" sz="1250" b="1" dirty="0">
                <a:solidFill>
                  <a:schemeClr val="tx1"/>
                </a:solidFill>
              </a:rPr>
              <a:t>Cotton top fabric</a:t>
            </a:r>
            <a:endParaRPr lang="en-US" sz="1250" dirty="0"/>
          </a:p>
        </p:txBody>
      </p:sp>
      <p:sp>
        <p:nvSpPr>
          <p:cNvPr id="27" name="Shape 23"/>
          <p:cNvSpPr/>
          <p:nvPr/>
        </p:nvSpPr>
        <p:spPr>
          <a:xfrm>
            <a:off x="9006840" y="2560320"/>
            <a:ext cx="2633472" cy="457200"/>
          </a:xfrm>
          <a:prstGeom prst="roundRect">
            <a:avLst>
              <a:gd name="adj" fmla="val 12000"/>
            </a:avLst>
          </a:prstGeom>
          <a:solidFill>
            <a:srgbClr val="C2B39C"/>
          </a:solidFill>
          <a:ln/>
        </p:spPr>
      </p:sp>
      <p:sp>
        <p:nvSpPr>
          <p:cNvPr id="28" name="Text 24"/>
          <p:cNvSpPr txBox="1"/>
          <p:nvPr/>
        </p:nvSpPr>
        <p:spPr>
          <a:xfrm>
            <a:off x="9144000" y="2560320"/>
            <a:ext cx="2377440" cy="457200"/>
          </a:xfrm>
          <a:prstGeom prst="rect">
            <a:avLst/>
          </a:prstGeom>
          <a:noFill/>
          <a:ln/>
        </p:spPr>
        <p:txBody>
          <a:bodyPr wrap="square" lIns="0" tIns="0" rIns="0" bIns="0" rtlCol="0" anchor="ctr"/>
          <a:lstStyle/>
          <a:p>
            <a:pPr indent="0" marL="0">
              <a:buNone/>
            </a:pPr>
            <a:r>
              <a:rPr lang="en-US" sz="1250" b="1" dirty="0">
                <a:solidFill>
                  <a:schemeClr val="tx1"/>
                </a:solidFill>
              </a:rPr>
              <a:t>Mycelium leather, 1-2 mm</a:t>
            </a:r>
            <a:endParaRPr lang="en-US" sz="1250" dirty="0"/>
          </a:p>
        </p:txBody>
      </p:sp>
      <p:sp>
        <p:nvSpPr>
          <p:cNvPr id="29" name="Shape 25"/>
          <p:cNvSpPr/>
          <p:nvPr/>
        </p:nvSpPr>
        <p:spPr>
          <a:xfrm>
            <a:off x="9006840" y="3072384"/>
            <a:ext cx="2633472" cy="713232"/>
          </a:xfrm>
          <a:prstGeom prst="roundRect">
            <a:avLst>
              <a:gd name="adj" fmla="val 7692"/>
            </a:avLst>
          </a:prstGeom>
          <a:solidFill>
            <a:srgbClr val="C9A478"/>
          </a:solidFill>
          <a:ln/>
        </p:spPr>
      </p:sp>
      <p:sp>
        <p:nvSpPr>
          <p:cNvPr id="30" name="Text 26"/>
          <p:cNvSpPr txBox="1"/>
          <p:nvPr/>
        </p:nvSpPr>
        <p:spPr>
          <a:xfrm>
            <a:off x="9144000" y="3072384"/>
            <a:ext cx="2377440" cy="713232"/>
          </a:xfrm>
          <a:prstGeom prst="rect">
            <a:avLst/>
          </a:prstGeom>
          <a:noFill/>
          <a:ln/>
        </p:spPr>
        <p:txBody>
          <a:bodyPr wrap="square" lIns="0" tIns="0" rIns="0" bIns="0" rtlCol="0" anchor="ctr"/>
          <a:lstStyle/>
          <a:p>
            <a:pPr indent="0" marL="0">
              <a:buNone/>
            </a:pPr>
            <a:r>
              <a:rPr lang="en-US" sz="1250" b="1" dirty="0">
                <a:solidFill>
                  <a:schemeClr val="tx1"/>
                </a:solidFill>
              </a:rPr>
              <a:t>Cork granules and natural latex, 3-5 mm</a:t>
            </a:r>
            <a:endParaRPr lang="en-US" sz="1250" dirty="0"/>
          </a:p>
        </p:txBody>
      </p:sp>
      <p:sp>
        <p:nvSpPr>
          <p:cNvPr id="31" name="Shape 27"/>
          <p:cNvSpPr/>
          <p:nvPr/>
        </p:nvSpPr>
        <p:spPr>
          <a:xfrm>
            <a:off x="9006840" y="3840480"/>
            <a:ext cx="2633472" cy="457200"/>
          </a:xfrm>
          <a:prstGeom prst="roundRect">
            <a:avLst>
              <a:gd name="adj" fmla="val 12000"/>
            </a:avLst>
          </a:prstGeom>
          <a:solidFill>
            <a:srgbClr val="93653B"/>
          </a:solidFill>
          <a:ln/>
        </p:spPr>
      </p:sp>
      <p:sp>
        <p:nvSpPr>
          <p:cNvPr id="32" name="Text 28"/>
          <p:cNvSpPr txBox="1"/>
          <p:nvPr/>
        </p:nvSpPr>
        <p:spPr>
          <a:xfrm>
            <a:off x="9144000" y="3840480"/>
            <a:ext cx="2377440" cy="457200"/>
          </a:xfrm>
          <a:prstGeom prst="rect">
            <a:avLst/>
          </a:prstGeom>
          <a:noFill/>
          <a:ln/>
        </p:spPr>
        <p:txBody>
          <a:bodyPr wrap="square" lIns="0" tIns="0" rIns="0" bIns="0" rtlCol="0" anchor="ctr"/>
          <a:lstStyle/>
          <a:p>
            <a:pPr indent="0" marL="0">
              <a:buNone/>
            </a:pPr>
            <a:r>
              <a:rPr lang="en-US" sz="1250" b="1" dirty="0">
                <a:solidFill>
                  <a:srgbClr val="FFFFFF"/>
                </a:solidFill>
              </a:rPr>
              <a:t>Natural rubber base</a:t>
            </a:r>
            <a:endParaRPr lang="en-US" sz="1250" dirty="0"/>
          </a:p>
        </p:txBody>
      </p:sp>
      <p:sp>
        <p:nvSpPr>
          <p:cNvPr id="33" name="Text 29"/>
          <p:cNvSpPr txBox="1"/>
          <p:nvPr/>
        </p:nvSpPr>
        <p:spPr>
          <a:xfrm>
            <a:off x="9006840" y="4517136"/>
            <a:ext cx="2633472" cy="1463040"/>
          </a:xfrm>
          <a:prstGeom prst="rect">
            <a:avLst/>
          </a:prstGeom>
          <a:noFill/>
          <a:ln/>
        </p:spPr>
        <p:txBody>
          <a:bodyPr wrap="square" lIns="0" tIns="0" rIns="0" bIns="0" rtlCol="0" anchor="t"/>
          <a:lstStyle/>
          <a:p>
            <a:pPr indent="0" marL="0">
              <a:spcAft>
                <a:spcPts val="600"/>
              </a:spcAft>
              <a:buNone/>
            </a:pPr>
            <a:r>
              <a:rPr lang="en-US" sz="1250" dirty="0">
                <a:solidFill>
                  <a:srgbClr val="5E6F68"/>
                </a:solidFill>
              </a:rPr>
              <a:t>Upper: organic cotton canvas. Glue: natural latex. Thread: cotton.</a:t>
            </a:r>
            <a:endParaRPr lang="en-US" sz="1250" dirty="0"/>
          </a:p>
          <a:p>
            <a:pPr indent="0" marL="0">
              <a:spcAft>
                <a:spcPts val="600"/>
              </a:spcAft>
              <a:buNone/>
            </a:pPr>
            <a:r>
              <a:rPr lang="en-US" sz="1250" dirty="0">
                <a:solidFill>
                  <a:srgbClr val="5E6F68"/>
                </a:solidFill>
              </a:rPr>
              <a:t>Knee band: natural rubber foam in place of neoprene, with an organic cotton knit.</a:t>
            </a:r>
            <a:endParaRPr lang="en-US" sz="1250" dirty="0"/>
          </a:p>
        </p:txBody>
      </p:sp>
      <p:sp>
        <p:nvSpPr>
          <p:cNvPr id="34" name="Text 30"/>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Sources: Intapun et al., Polymers 13(7), 2021; Mahidol University, Journal of Composites Science 6(12), 2022; Lv et al., Iranian Polymer Journal 32, 2023.</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Technology: sensing core</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Simple sensors, one small cell, no plugs</a:t>
            </a:r>
            <a:endParaRPr lang="en-US" sz="3000" dirty="0"/>
          </a:p>
        </p:txBody>
      </p:sp>
      <p:pic>
        <p:nvPicPr>
          <p:cNvPr id="4" name="Image 0" descr="/home/claude/solum/deck/img/exploded.png">    </p:cNvPr>
          <p:cNvPicPr>
            <a:picLocks noChangeAspect="1"/>
          </p:cNvPicPr>
          <p:nvPr/>
        </p:nvPicPr>
        <p:blipFill>
          <a:blip r:embed="rId1"/>
          <a:stretch>
            <a:fillRect/>
          </a:stretch>
        </p:blipFill>
        <p:spPr>
          <a:xfrm>
            <a:off x="411480" y="1572768"/>
            <a:ext cx="6035040" cy="4586630"/>
          </a:xfrm>
          <a:prstGeom prst="rect">
            <a:avLst/>
          </a:prstGeom>
        </p:spPr>
      </p:pic>
      <p:sp>
        <p:nvSpPr>
          <p:cNvPr id="5" name="Shape 2"/>
          <p:cNvSpPr/>
          <p:nvPr/>
        </p:nvSpPr>
        <p:spPr>
          <a:xfrm>
            <a:off x="3523478" y="2469263"/>
            <a:ext cx="1148192" cy="0"/>
          </a:xfrm>
          <a:prstGeom prst="line">
            <a:avLst/>
          </a:prstGeom>
          <a:noFill/>
          <a:ln w="9525">
            <a:solidFill>
              <a:srgbClr val="7A8B83"/>
            </a:solidFill>
            <a:prstDash val="solid"/>
          </a:ln>
        </p:spPr>
      </p:sp>
      <p:sp>
        <p:nvSpPr>
          <p:cNvPr id="6" name="Text 3"/>
          <p:cNvSpPr txBox="1"/>
          <p:nvPr/>
        </p:nvSpPr>
        <p:spPr>
          <a:xfrm>
            <a:off x="4726534" y="2286383"/>
            <a:ext cx="1920240" cy="365760"/>
          </a:xfrm>
          <a:prstGeom prst="rect">
            <a:avLst/>
          </a:prstGeom>
          <a:noFill/>
          <a:ln/>
        </p:spPr>
        <p:txBody>
          <a:bodyPr wrap="square" lIns="0" tIns="0" rIns="0" bIns="0" rtlCol="0" anchor="ctr"/>
          <a:lstStyle/>
          <a:p>
            <a:pPr indent="0" marL="0">
              <a:buNone/>
            </a:pPr>
            <a:r>
              <a:rPr lang="en-US" sz="1200" dirty="0">
                <a:solidFill>
                  <a:schemeClr val="tx1"/>
                </a:solidFill>
              </a:rPr>
              <a:t>Cotton top</a:t>
            </a:r>
            <a:endParaRPr lang="en-US" sz="1200" dirty="0"/>
          </a:p>
        </p:txBody>
      </p:sp>
      <p:sp>
        <p:nvSpPr>
          <p:cNvPr id="7" name="Shape 4"/>
          <p:cNvSpPr/>
          <p:nvPr/>
        </p:nvSpPr>
        <p:spPr>
          <a:xfrm>
            <a:off x="3523478" y="3036557"/>
            <a:ext cx="1148192" cy="0"/>
          </a:xfrm>
          <a:prstGeom prst="line">
            <a:avLst/>
          </a:prstGeom>
          <a:noFill/>
          <a:ln w="9525">
            <a:solidFill>
              <a:srgbClr val="7A8B83"/>
            </a:solidFill>
            <a:prstDash val="solid"/>
          </a:ln>
        </p:spPr>
      </p:sp>
      <p:sp>
        <p:nvSpPr>
          <p:cNvPr id="8" name="Text 5"/>
          <p:cNvSpPr txBox="1"/>
          <p:nvPr/>
        </p:nvSpPr>
        <p:spPr>
          <a:xfrm>
            <a:off x="4726534" y="2853677"/>
            <a:ext cx="1920240" cy="365760"/>
          </a:xfrm>
          <a:prstGeom prst="rect">
            <a:avLst/>
          </a:prstGeom>
          <a:noFill/>
          <a:ln/>
        </p:spPr>
        <p:txBody>
          <a:bodyPr wrap="square" lIns="0" tIns="0" rIns="0" bIns="0" rtlCol="0" anchor="ctr"/>
          <a:lstStyle/>
          <a:p>
            <a:pPr indent="0" marL="0">
              <a:buNone/>
            </a:pPr>
            <a:r>
              <a:rPr lang="en-US" sz="1200" dirty="0">
                <a:solidFill>
                  <a:schemeClr val="tx1"/>
                </a:solidFill>
              </a:rPr>
              <a:t>Mycelium and cork-latex cushion</a:t>
            </a:r>
            <a:endParaRPr lang="en-US" sz="1200" dirty="0"/>
          </a:p>
        </p:txBody>
      </p:sp>
      <p:sp>
        <p:nvSpPr>
          <p:cNvPr id="9" name="Shape 6"/>
          <p:cNvSpPr/>
          <p:nvPr/>
        </p:nvSpPr>
        <p:spPr>
          <a:xfrm>
            <a:off x="3523478" y="3615921"/>
            <a:ext cx="1148192" cy="0"/>
          </a:xfrm>
          <a:prstGeom prst="line">
            <a:avLst/>
          </a:prstGeom>
          <a:noFill/>
          <a:ln w="9525">
            <a:solidFill>
              <a:srgbClr val="7A8B83"/>
            </a:solidFill>
            <a:prstDash val="solid"/>
          </a:ln>
        </p:spPr>
      </p:sp>
      <p:sp>
        <p:nvSpPr>
          <p:cNvPr id="10" name="Text 7"/>
          <p:cNvSpPr txBox="1"/>
          <p:nvPr/>
        </p:nvSpPr>
        <p:spPr>
          <a:xfrm>
            <a:off x="4726534" y="3433041"/>
            <a:ext cx="1920240" cy="365760"/>
          </a:xfrm>
          <a:prstGeom prst="rect">
            <a:avLst/>
          </a:prstGeom>
          <a:noFill/>
          <a:ln/>
        </p:spPr>
        <p:txBody>
          <a:bodyPr wrap="square" lIns="0" tIns="0" rIns="0" bIns="0" rtlCol="0" anchor="ctr"/>
          <a:lstStyle/>
          <a:p>
            <a:pPr indent="0" marL="0">
              <a:buNone/>
            </a:pPr>
            <a:r>
              <a:rPr lang="en-US" sz="1200" dirty="0">
                <a:solidFill>
                  <a:schemeClr val="tx1"/>
                </a:solidFill>
              </a:rPr>
              <a:t>Pressure film, 8 zones</a:t>
            </a:r>
            <a:endParaRPr lang="en-US" sz="1200" dirty="0"/>
          </a:p>
        </p:txBody>
      </p:sp>
      <p:sp>
        <p:nvSpPr>
          <p:cNvPr id="11" name="Shape 8"/>
          <p:cNvSpPr/>
          <p:nvPr/>
        </p:nvSpPr>
        <p:spPr>
          <a:xfrm>
            <a:off x="3614380" y="4213251"/>
            <a:ext cx="1057290" cy="0"/>
          </a:xfrm>
          <a:prstGeom prst="line">
            <a:avLst/>
          </a:prstGeom>
          <a:noFill/>
          <a:ln w="9525">
            <a:solidFill>
              <a:srgbClr val="7A8B83"/>
            </a:solidFill>
            <a:prstDash val="solid"/>
          </a:ln>
        </p:spPr>
      </p:sp>
      <p:sp>
        <p:nvSpPr>
          <p:cNvPr id="12" name="Text 9"/>
          <p:cNvSpPr txBox="1"/>
          <p:nvPr/>
        </p:nvSpPr>
        <p:spPr>
          <a:xfrm>
            <a:off x="4726534" y="4030371"/>
            <a:ext cx="1920240" cy="365760"/>
          </a:xfrm>
          <a:prstGeom prst="rect">
            <a:avLst/>
          </a:prstGeom>
          <a:noFill/>
          <a:ln/>
        </p:spPr>
        <p:txBody>
          <a:bodyPr wrap="square" lIns="0" tIns="0" rIns="0" bIns="0" rtlCol="0" anchor="ctr"/>
          <a:lstStyle/>
          <a:p>
            <a:pPr indent="0" marL="0">
              <a:buNone/>
            </a:pPr>
            <a:r>
              <a:rPr lang="en-US" sz="1200" dirty="0">
                <a:solidFill>
                  <a:schemeClr val="tx1"/>
                </a:solidFill>
              </a:rPr>
              <a:t>Sole: rubber, silica, lignin</a:t>
            </a:r>
            <a:endParaRPr lang="en-US" sz="1200" dirty="0"/>
          </a:p>
        </p:txBody>
      </p:sp>
      <p:sp>
        <p:nvSpPr>
          <p:cNvPr id="13" name="Shape 10"/>
          <p:cNvSpPr/>
          <p:nvPr/>
        </p:nvSpPr>
        <p:spPr>
          <a:xfrm>
            <a:off x="3895353" y="5671451"/>
            <a:ext cx="776317" cy="0"/>
          </a:xfrm>
          <a:prstGeom prst="line">
            <a:avLst/>
          </a:prstGeom>
          <a:noFill/>
          <a:ln w="9525">
            <a:solidFill>
              <a:srgbClr val="7A8B83"/>
            </a:solidFill>
            <a:prstDash val="solid"/>
          </a:ln>
        </p:spPr>
      </p:sp>
      <p:sp>
        <p:nvSpPr>
          <p:cNvPr id="14" name="Text 11"/>
          <p:cNvSpPr txBox="1"/>
          <p:nvPr/>
        </p:nvSpPr>
        <p:spPr>
          <a:xfrm>
            <a:off x="4726534" y="5488571"/>
            <a:ext cx="1920240" cy="365760"/>
          </a:xfrm>
          <a:prstGeom prst="rect">
            <a:avLst/>
          </a:prstGeom>
          <a:noFill/>
          <a:ln/>
        </p:spPr>
        <p:txBody>
          <a:bodyPr wrap="square" lIns="0" tIns="0" rIns="0" bIns="0" rtlCol="0" anchor="ctr"/>
          <a:lstStyle/>
          <a:p>
            <a:pPr indent="0" marL="0">
              <a:buNone/>
            </a:pPr>
            <a:r>
              <a:rPr lang="en-US" sz="1200" dirty="0">
                <a:solidFill>
                  <a:schemeClr val="tx1"/>
                </a:solidFill>
              </a:rPr>
              <a:t>Dock with charging coil</a:t>
            </a:r>
            <a:endParaRPr lang="en-US" sz="1200" dirty="0"/>
          </a:p>
        </p:txBody>
      </p:sp>
      <p:sp>
        <p:nvSpPr>
          <p:cNvPr id="15" name="Text 12"/>
          <p:cNvSpPr txBox="1"/>
          <p:nvPr/>
        </p:nvSpPr>
        <p:spPr>
          <a:xfrm>
            <a:off x="471830" y="2977182"/>
            <a:ext cx="2011680" cy="329184"/>
          </a:xfrm>
          <a:prstGeom prst="rect">
            <a:avLst/>
          </a:prstGeom>
          <a:noFill/>
          <a:ln/>
        </p:spPr>
        <p:txBody>
          <a:bodyPr wrap="square" lIns="0" tIns="0" rIns="0" bIns="0" rtlCol="0" anchor="b"/>
          <a:lstStyle/>
          <a:p>
            <a:pPr indent="0" marL="0">
              <a:buNone/>
            </a:pPr>
            <a:r>
              <a:rPr lang="en-US" sz="1200" dirty="0">
                <a:solidFill>
                  <a:schemeClr val="tx1"/>
                </a:solidFill>
              </a:rPr>
              <a:t>Core, clips into the heel</a:t>
            </a:r>
            <a:endParaRPr lang="en-US" sz="1200" dirty="0"/>
          </a:p>
        </p:txBody>
      </p:sp>
      <p:sp>
        <p:nvSpPr>
          <p:cNvPr id="16" name="Shape 13"/>
          <p:cNvSpPr/>
          <p:nvPr/>
        </p:nvSpPr>
        <p:spPr>
          <a:xfrm>
            <a:off x="6812280" y="1728216"/>
            <a:ext cx="548640" cy="548640"/>
          </a:xfrm>
          <a:prstGeom prst="ellipse">
            <a:avLst/>
          </a:prstGeom>
          <a:solidFill>
            <a:srgbClr val="F1F5F0"/>
          </a:solidFill>
          <a:ln/>
        </p:spPr>
      </p:sp>
      <p:pic>
        <p:nvPicPr>
          <p:cNvPr id="17" name="Image 1" descr="/home/claude/solum/deck/img/ic_LuLayers_g.png">    </p:cNvPr>
          <p:cNvPicPr>
            <a:picLocks noChangeAspect="1"/>
          </p:cNvPicPr>
          <p:nvPr/>
        </p:nvPicPr>
        <p:blipFill>
          <a:blip r:embed="rId2"/>
          <a:stretch>
            <a:fillRect/>
          </a:stretch>
        </p:blipFill>
        <p:spPr>
          <a:xfrm>
            <a:off x="6932981" y="1848917"/>
            <a:ext cx="307238" cy="307238"/>
          </a:xfrm>
          <a:prstGeom prst="rect">
            <a:avLst/>
          </a:prstGeom>
        </p:spPr>
      </p:pic>
      <p:sp>
        <p:nvSpPr>
          <p:cNvPr id="18" name="Text 14"/>
          <p:cNvSpPr txBox="1"/>
          <p:nvPr/>
        </p:nvSpPr>
        <p:spPr>
          <a:xfrm>
            <a:off x="7543800" y="1691640"/>
            <a:ext cx="4096512" cy="292608"/>
          </a:xfrm>
          <a:prstGeom prst="rect">
            <a:avLst/>
          </a:prstGeom>
          <a:noFill/>
          <a:ln/>
        </p:spPr>
        <p:txBody>
          <a:bodyPr wrap="square" lIns="0" tIns="0" rIns="0" bIns="0" rtlCol="0" anchor="t"/>
          <a:lstStyle/>
          <a:p>
            <a:pPr indent="0" marL="0">
              <a:buNone/>
            </a:pPr>
            <a:r>
              <a:rPr lang="en-US" sz="1600" b="1" dirty="0">
                <a:solidFill>
                  <a:schemeClr val="tx2"/>
                </a:solidFill>
              </a:rPr>
              <a:t>Pressure film</a:t>
            </a:r>
            <a:endParaRPr lang="en-US" sz="1600" dirty="0"/>
          </a:p>
        </p:txBody>
      </p:sp>
      <p:sp>
        <p:nvSpPr>
          <p:cNvPr id="19" name="Text 15"/>
          <p:cNvSpPr txBox="1"/>
          <p:nvPr/>
        </p:nvSpPr>
        <p:spPr>
          <a:xfrm>
            <a:off x="7543800" y="1984248"/>
            <a:ext cx="4096512" cy="512064"/>
          </a:xfrm>
          <a:prstGeom prst="rect">
            <a:avLst/>
          </a:prstGeom>
          <a:noFill/>
          <a:ln/>
        </p:spPr>
        <p:txBody>
          <a:bodyPr wrap="square" lIns="0" tIns="0" rIns="0" bIns="0" rtlCol="0" anchor="t"/>
          <a:lstStyle/>
          <a:p>
            <a:pPr indent="0" marL="0">
              <a:buNone/>
            </a:pPr>
            <a:r>
              <a:rPr lang="en-US" sz="1250" dirty="0">
                <a:solidFill>
                  <a:schemeClr val="tx1"/>
                </a:solidFill>
              </a:rPr>
              <a:t>One printed sheet under the insole, 8 zones per foot. Builds the heat map. Shoe and Slide.</a:t>
            </a:r>
            <a:endParaRPr lang="en-US" sz="1250" dirty="0"/>
          </a:p>
        </p:txBody>
      </p:sp>
      <p:sp>
        <p:nvSpPr>
          <p:cNvPr id="20" name="Shape 16"/>
          <p:cNvSpPr/>
          <p:nvPr/>
        </p:nvSpPr>
        <p:spPr>
          <a:xfrm>
            <a:off x="6812280" y="2551176"/>
            <a:ext cx="548640" cy="548640"/>
          </a:xfrm>
          <a:prstGeom prst="ellipse">
            <a:avLst/>
          </a:prstGeom>
          <a:solidFill>
            <a:srgbClr val="F1F5F0"/>
          </a:solidFill>
          <a:ln/>
        </p:spPr>
      </p:sp>
      <p:pic>
        <p:nvPicPr>
          <p:cNvPr id="21" name="Image 2" descr="/home/claude/solum/deck/img/ic_LuActivity_g.png">    </p:cNvPr>
          <p:cNvPicPr>
            <a:picLocks noChangeAspect="1"/>
          </p:cNvPicPr>
          <p:nvPr/>
        </p:nvPicPr>
        <p:blipFill>
          <a:blip r:embed="rId3"/>
          <a:stretch>
            <a:fillRect/>
          </a:stretch>
        </p:blipFill>
        <p:spPr>
          <a:xfrm>
            <a:off x="6932981" y="2671877"/>
            <a:ext cx="307238" cy="307238"/>
          </a:xfrm>
          <a:prstGeom prst="rect">
            <a:avLst/>
          </a:prstGeom>
        </p:spPr>
      </p:pic>
      <p:sp>
        <p:nvSpPr>
          <p:cNvPr id="22" name="Text 17"/>
          <p:cNvSpPr txBox="1"/>
          <p:nvPr/>
        </p:nvSpPr>
        <p:spPr>
          <a:xfrm>
            <a:off x="7543800" y="2514600"/>
            <a:ext cx="4096512" cy="292608"/>
          </a:xfrm>
          <a:prstGeom prst="rect">
            <a:avLst/>
          </a:prstGeom>
          <a:noFill/>
          <a:ln/>
        </p:spPr>
        <p:txBody>
          <a:bodyPr wrap="square" lIns="0" tIns="0" rIns="0" bIns="0" rtlCol="0" anchor="t"/>
          <a:lstStyle/>
          <a:p>
            <a:pPr indent="0" marL="0">
              <a:buNone/>
            </a:pPr>
            <a:r>
              <a:rPr lang="en-US" sz="1600" b="1" dirty="0">
                <a:solidFill>
                  <a:schemeClr val="tx2"/>
                </a:solidFill>
              </a:rPr>
              <a:t>Motion sensor</a:t>
            </a:r>
            <a:endParaRPr lang="en-US" sz="1600" dirty="0"/>
          </a:p>
        </p:txBody>
      </p:sp>
      <p:sp>
        <p:nvSpPr>
          <p:cNvPr id="23" name="Text 18"/>
          <p:cNvSpPr txBox="1"/>
          <p:nvPr/>
        </p:nvSpPr>
        <p:spPr>
          <a:xfrm>
            <a:off x="7543800" y="2807208"/>
            <a:ext cx="4096512" cy="512064"/>
          </a:xfrm>
          <a:prstGeom prst="rect">
            <a:avLst/>
          </a:prstGeom>
          <a:noFill/>
          <a:ln/>
        </p:spPr>
        <p:txBody>
          <a:bodyPr wrap="square" lIns="0" tIns="0" rIns="0" bIns="0" rtlCol="0" anchor="t"/>
          <a:lstStyle/>
          <a:p>
            <a:pPr indent="0" marL="0">
              <a:buNone/>
            </a:pPr>
            <a:r>
              <a:rPr lang="en-US" sz="1250" dirty="0">
                <a:solidFill>
                  <a:schemeClr val="tx1"/>
                </a:solidFill>
              </a:rPr>
              <a:t>Steps, speed, stride and foot strike. In the Shoe and the Knee band.</a:t>
            </a:r>
            <a:endParaRPr lang="en-US" sz="1250" dirty="0"/>
          </a:p>
        </p:txBody>
      </p:sp>
      <p:sp>
        <p:nvSpPr>
          <p:cNvPr id="24" name="Shape 19"/>
          <p:cNvSpPr/>
          <p:nvPr/>
        </p:nvSpPr>
        <p:spPr>
          <a:xfrm>
            <a:off x="6812280" y="3374136"/>
            <a:ext cx="548640" cy="548640"/>
          </a:xfrm>
          <a:prstGeom prst="ellipse">
            <a:avLst/>
          </a:prstGeom>
          <a:solidFill>
            <a:srgbClr val="F1F5F0"/>
          </a:solidFill>
          <a:ln/>
        </p:spPr>
      </p:sp>
      <p:pic>
        <p:nvPicPr>
          <p:cNvPr id="25" name="Image 3" descr="/home/claude/solum/deck/img/ic_LuFootprints_g.png">    </p:cNvPr>
          <p:cNvPicPr>
            <a:picLocks noChangeAspect="1"/>
          </p:cNvPicPr>
          <p:nvPr/>
        </p:nvPicPr>
        <p:blipFill>
          <a:blip r:embed="rId4"/>
          <a:stretch>
            <a:fillRect/>
          </a:stretch>
        </p:blipFill>
        <p:spPr>
          <a:xfrm>
            <a:off x="6932981" y="3494837"/>
            <a:ext cx="307238" cy="307238"/>
          </a:xfrm>
          <a:prstGeom prst="rect">
            <a:avLst/>
          </a:prstGeom>
        </p:spPr>
      </p:pic>
      <p:sp>
        <p:nvSpPr>
          <p:cNvPr id="26" name="Text 20"/>
          <p:cNvSpPr txBox="1"/>
          <p:nvPr/>
        </p:nvSpPr>
        <p:spPr>
          <a:xfrm>
            <a:off x="7543800" y="3337560"/>
            <a:ext cx="4096512" cy="292608"/>
          </a:xfrm>
          <a:prstGeom prst="rect">
            <a:avLst/>
          </a:prstGeom>
          <a:noFill/>
          <a:ln/>
        </p:spPr>
        <p:txBody>
          <a:bodyPr wrap="square" lIns="0" tIns="0" rIns="0" bIns="0" rtlCol="0" anchor="t"/>
          <a:lstStyle/>
          <a:p>
            <a:pPr indent="0" marL="0">
              <a:buNone/>
            </a:pPr>
            <a:r>
              <a:rPr lang="en-US" sz="1600" b="1" dirty="0">
                <a:solidFill>
                  <a:schemeClr val="tx2"/>
                </a:solidFill>
              </a:rPr>
              <a:t>Bend sensor</a:t>
            </a:r>
            <a:endParaRPr lang="en-US" sz="1600" dirty="0"/>
          </a:p>
        </p:txBody>
      </p:sp>
      <p:sp>
        <p:nvSpPr>
          <p:cNvPr id="27" name="Text 21"/>
          <p:cNvSpPr txBox="1"/>
          <p:nvPr/>
        </p:nvSpPr>
        <p:spPr>
          <a:xfrm>
            <a:off x="7543800" y="3630168"/>
            <a:ext cx="4096512" cy="512064"/>
          </a:xfrm>
          <a:prstGeom prst="rect">
            <a:avLst/>
          </a:prstGeom>
          <a:noFill/>
          <a:ln/>
        </p:spPr>
        <p:txBody>
          <a:bodyPr wrap="square" lIns="0" tIns="0" rIns="0" bIns="0" rtlCol="0" anchor="t"/>
          <a:lstStyle/>
          <a:p>
            <a:pPr indent="0" marL="0">
              <a:buNone/>
            </a:pPr>
            <a:r>
              <a:rPr lang="en-US" sz="1250" dirty="0">
                <a:solidFill>
                  <a:schemeClr val="tx1"/>
                </a:solidFill>
              </a:rPr>
              <a:t>A printed strip across the knee measures how far it bends. Knee band only.</a:t>
            </a:r>
            <a:endParaRPr lang="en-US" sz="1250" dirty="0"/>
          </a:p>
        </p:txBody>
      </p:sp>
      <p:sp>
        <p:nvSpPr>
          <p:cNvPr id="28" name="Shape 22"/>
          <p:cNvSpPr/>
          <p:nvPr/>
        </p:nvSpPr>
        <p:spPr>
          <a:xfrm>
            <a:off x="6812280" y="4197096"/>
            <a:ext cx="548640" cy="548640"/>
          </a:xfrm>
          <a:prstGeom prst="ellipse">
            <a:avLst/>
          </a:prstGeom>
          <a:solidFill>
            <a:srgbClr val="F1F5F0"/>
          </a:solidFill>
          <a:ln/>
        </p:spPr>
      </p:sp>
      <p:pic>
        <p:nvPicPr>
          <p:cNvPr id="29" name="Image 4" descr="/home/claude/solum/deck/img/ic_LuCpu_g.png">    </p:cNvPr>
          <p:cNvPicPr>
            <a:picLocks noChangeAspect="1"/>
          </p:cNvPicPr>
          <p:nvPr/>
        </p:nvPicPr>
        <p:blipFill>
          <a:blip r:embed="rId5"/>
          <a:stretch>
            <a:fillRect/>
          </a:stretch>
        </p:blipFill>
        <p:spPr>
          <a:xfrm>
            <a:off x="6932981" y="4317797"/>
            <a:ext cx="307238" cy="307238"/>
          </a:xfrm>
          <a:prstGeom prst="rect">
            <a:avLst/>
          </a:prstGeom>
        </p:spPr>
      </p:pic>
      <p:sp>
        <p:nvSpPr>
          <p:cNvPr id="30" name="Text 23"/>
          <p:cNvSpPr txBox="1"/>
          <p:nvPr/>
        </p:nvSpPr>
        <p:spPr>
          <a:xfrm>
            <a:off x="7543800" y="4160520"/>
            <a:ext cx="4096512" cy="292608"/>
          </a:xfrm>
          <a:prstGeom prst="rect">
            <a:avLst/>
          </a:prstGeom>
          <a:noFill/>
          <a:ln/>
        </p:spPr>
        <p:txBody>
          <a:bodyPr wrap="square" lIns="0" tIns="0" rIns="0" bIns="0" rtlCol="0" anchor="t"/>
          <a:lstStyle/>
          <a:p>
            <a:pPr indent="0" marL="0">
              <a:buNone/>
            </a:pPr>
            <a:r>
              <a:rPr lang="en-US" sz="1600" b="1" dirty="0">
                <a:solidFill>
                  <a:schemeClr val="tx2"/>
                </a:solidFill>
              </a:rPr>
              <a:t>Core and dock</a:t>
            </a:r>
            <a:endParaRPr lang="en-US" sz="1600" dirty="0"/>
          </a:p>
        </p:txBody>
      </p:sp>
      <p:sp>
        <p:nvSpPr>
          <p:cNvPr id="31" name="Text 24"/>
          <p:cNvSpPr txBox="1"/>
          <p:nvPr/>
        </p:nvSpPr>
        <p:spPr>
          <a:xfrm>
            <a:off x="7543800" y="4453128"/>
            <a:ext cx="4096512" cy="512064"/>
          </a:xfrm>
          <a:prstGeom prst="rect">
            <a:avLst/>
          </a:prstGeom>
          <a:noFill/>
          <a:ln/>
        </p:spPr>
        <p:txBody>
          <a:bodyPr wrap="square" lIns="0" tIns="0" rIns="0" bIns="0" rtlCol="0" anchor="t"/>
          <a:lstStyle/>
          <a:p>
            <a:pPr indent="0" marL="0">
              <a:buNone/>
            </a:pPr>
            <a:r>
              <a:rPr lang="en-US" sz="1250" dirty="0">
                <a:solidFill>
                  <a:schemeClr val="tx1"/>
                </a:solidFill>
              </a:rPr>
              <a:t>Bluetooth, memory and a small sealed cell, cushioned in the heel. Charges on the dock, about a week per charge.</a:t>
            </a:r>
            <a:endParaRPr lang="en-US" sz="1250" dirty="0"/>
          </a:p>
        </p:txBody>
      </p:sp>
      <p:sp>
        <p:nvSpPr>
          <p:cNvPr id="32" name="Shape 25"/>
          <p:cNvSpPr/>
          <p:nvPr/>
        </p:nvSpPr>
        <p:spPr>
          <a:xfrm>
            <a:off x="6812280" y="5074920"/>
            <a:ext cx="1060704" cy="658368"/>
          </a:xfrm>
          <a:prstGeom prst="roundRect">
            <a:avLst>
              <a:gd name="adj" fmla="val 16667"/>
            </a:avLst>
          </a:prstGeom>
          <a:solidFill>
            <a:srgbClr val="F1F5F0"/>
          </a:solidFill>
          <a:ln/>
        </p:spPr>
      </p:sp>
      <p:sp>
        <p:nvSpPr>
          <p:cNvPr id="33" name="Text 26"/>
          <p:cNvSpPr txBox="1"/>
          <p:nvPr/>
        </p:nvSpPr>
        <p:spPr>
          <a:xfrm>
            <a:off x="6876288" y="5074920"/>
            <a:ext cx="932688" cy="658368"/>
          </a:xfrm>
          <a:prstGeom prst="rect">
            <a:avLst/>
          </a:prstGeom>
          <a:noFill/>
          <a:ln/>
        </p:spPr>
        <p:txBody>
          <a:bodyPr wrap="square" lIns="0" tIns="0" rIns="0" bIns="0" rtlCol="0" anchor="ctr"/>
          <a:lstStyle/>
          <a:p>
            <a:pPr algn="ctr" indent="0" marL="0">
              <a:buNone/>
            </a:pPr>
            <a:r>
              <a:rPr lang="en-US" sz="1100" dirty="0">
                <a:solidFill>
                  <a:schemeClr val="tx1"/>
                </a:solidFill>
              </a:rPr>
              <a:t>Logs 100 times a second</a:t>
            </a:r>
            <a:endParaRPr lang="en-US" sz="1100" dirty="0"/>
          </a:p>
        </p:txBody>
      </p:sp>
      <p:sp>
        <p:nvSpPr>
          <p:cNvPr id="34" name="Shape 27"/>
          <p:cNvSpPr/>
          <p:nvPr/>
        </p:nvSpPr>
        <p:spPr>
          <a:xfrm>
            <a:off x="7914132" y="5312664"/>
            <a:ext cx="91440" cy="182880"/>
          </a:xfrm>
          <a:prstGeom prst="chevron">
            <a:avLst/>
          </a:prstGeom>
          <a:solidFill>
            <a:schemeClr val="accent3"/>
          </a:solidFill>
          <a:ln/>
        </p:spPr>
      </p:sp>
      <p:sp>
        <p:nvSpPr>
          <p:cNvPr id="35" name="Shape 28"/>
          <p:cNvSpPr/>
          <p:nvPr/>
        </p:nvSpPr>
        <p:spPr>
          <a:xfrm>
            <a:off x="8042148" y="5074920"/>
            <a:ext cx="1060704" cy="658368"/>
          </a:xfrm>
          <a:prstGeom prst="roundRect">
            <a:avLst>
              <a:gd name="adj" fmla="val 16667"/>
            </a:avLst>
          </a:prstGeom>
          <a:solidFill>
            <a:srgbClr val="F1F5F0"/>
          </a:solidFill>
          <a:ln/>
        </p:spPr>
      </p:sp>
      <p:sp>
        <p:nvSpPr>
          <p:cNvPr id="36" name="Text 29"/>
          <p:cNvSpPr txBox="1"/>
          <p:nvPr/>
        </p:nvSpPr>
        <p:spPr>
          <a:xfrm>
            <a:off x="8106156" y="5074920"/>
            <a:ext cx="932688" cy="658368"/>
          </a:xfrm>
          <a:prstGeom prst="rect">
            <a:avLst/>
          </a:prstGeom>
          <a:noFill/>
          <a:ln/>
        </p:spPr>
        <p:txBody>
          <a:bodyPr wrap="square" lIns="0" tIns="0" rIns="0" bIns="0" rtlCol="0" anchor="ctr"/>
          <a:lstStyle/>
          <a:p>
            <a:pPr algn="ctr" indent="0" marL="0">
              <a:buNone/>
            </a:pPr>
            <a:r>
              <a:rPr lang="en-US" sz="1100" dirty="0">
                <a:solidFill>
                  <a:schemeClr val="tx1"/>
                </a:solidFill>
              </a:rPr>
              <a:t>Stores steps when the phone is away</a:t>
            </a:r>
            <a:endParaRPr lang="en-US" sz="1100" dirty="0"/>
          </a:p>
        </p:txBody>
      </p:sp>
      <p:sp>
        <p:nvSpPr>
          <p:cNvPr id="37" name="Shape 30"/>
          <p:cNvSpPr/>
          <p:nvPr/>
        </p:nvSpPr>
        <p:spPr>
          <a:xfrm>
            <a:off x="9144000" y="5312664"/>
            <a:ext cx="91440" cy="182880"/>
          </a:xfrm>
          <a:prstGeom prst="chevron">
            <a:avLst/>
          </a:prstGeom>
          <a:solidFill>
            <a:schemeClr val="accent3"/>
          </a:solidFill>
          <a:ln/>
        </p:spPr>
      </p:sp>
      <p:sp>
        <p:nvSpPr>
          <p:cNvPr id="38" name="Shape 31"/>
          <p:cNvSpPr/>
          <p:nvPr/>
        </p:nvSpPr>
        <p:spPr>
          <a:xfrm>
            <a:off x="9272016" y="5074920"/>
            <a:ext cx="1060704" cy="658368"/>
          </a:xfrm>
          <a:prstGeom prst="roundRect">
            <a:avLst>
              <a:gd name="adj" fmla="val 16667"/>
            </a:avLst>
          </a:prstGeom>
          <a:solidFill>
            <a:srgbClr val="F1F5F0"/>
          </a:solidFill>
          <a:ln/>
        </p:spPr>
      </p:sp>
      <p:sp>
        <p:nvSpPr>
          <p:cNvPr id="39" name="Text 32"/>
          <p:cNvSpPr txBox="1"/>
          <p:nvPr/>
        </p:nvSpPr>
        <p:spPr>
          <a:xfrm>
            <a:off x="9336024" y="5074920"/>
            <a:ext cx="932688" cy="658368"/>
          </a:xfrm>
          <a:prstGeom prst="rect">
            <a:avLst/>
          </a:prstGeom>
          <a:noFill/>
          <a:ln/>
        </p:spPr>
        <p:txBody>
          <a:bodyPr wrap="square" lIns="0" tIns="0" rIns="0" bIns="0" rtlCol="0" anchor="ctr"/>
          <a:lstStyle/>
          <a:p>
            <a:pPr algn="ctr" indent="0" marL="0">
              <a:buNone/>
            </a:pPr>
            <a:r>
              <a:rPr lang="en-US" sz="1100" dirty="0">
                <a:solidFill>
                  <a:schemeClr val="tx1"/>
                </a:solidFill>
              </a:rPr>
              <a:t>Syncs over Bluetooth Low Energy</a:t>
            </a:r>
            <a:endParaRPr lang="en-US" sz="1100" dirty="0"/>
          </a:p>
        </p:txBody>
      </p:sp>
      <p:sp>
        <p:nvSpPr>
          <p:cNvPr id="40" name="Shape 33"/>
          <p:cNvSpPr/>
          <p:nvPr/>
        </p:nvSpPr>
        <p:spPr>
          <a:xfrm>
            <a:off x="10373868" y="5312664"/>
            <a:ext cx="91440" cy="182880"/>
          </a:xfrm>
          <a:prstGeom prst="chevron">
            <a:avLst/>
          </a:prstGeom>
          <a:solidFill>
            <a:schemeClr val="accent3"/>
          </a:solidFill>
          <a:ln/>
        </p:spPr>
      </p:sp>
      <p:sp>
        <p:nvSpPr>
          <p:cNvPr id="41" name="Shape 34"/>
          <p:cNvSpPr/>
          <p:nvPr/>
        </p:nvSpPr>
        <p:spPr>
          <a:xfrm>
            <a:off x="10501884" y="5074920"/>
            <a:ext cx="1060704" cy="658368"/>
          </a:xfrm>
          <a:prstGeom prst="roundRect">
            <a:avLst>
              <a:gd name="adj" fmla="val 16667"/>
            </a:avLst>
          </a:prstGeom>
          <a:solidFill>
            <a:srgbClr val="143A2E"/>
          </a:solidFill>
          <a:ln/>
        </p:spPr>
      </p:sp>
      <p:sp>
        <p:nvSpPr>
          <p:cNvPr id="42" name="Text 35"/>
          <p:cNvSpPr txBox="1"/>
          <p:nvPr/>
        </p:nvSpPr>
        <p:spPr>
          <a:xfrm>
            <a:off x="10565892" y="5074920"/>
            <a:ext cx="932688" cy="658368"/>
          </a:xfrm>
          <a:prstGeom prst="rect">
            <a:avLst/>
          </a:prstGeom>
          <a:noFill/>
          <a:ln/>
        </p:spPr>
        <p:txBody>
          <a:bodyPr wrap="square" lIns="0" tIns="0" rIns="0" bIns="0" rtlCol="0" anchor="ctr"/>
          <a:lstStyle/>
          <a:p>
            <a:pPr algn="ctr" indent="0" marL="0">
              <a:buNone/>
            </a:pPr>
            <a:r>
              <a:rPr lang="en-US" sz="1100" dirty="0">
                <a:solidFill>
                  <a:srgbClr val="FFFFFF"/>
                </a:solidFill>
              </a:rPr>
              <a:t>Coach compares with your baseline</a:t>
            </a:r>
            <a:endParaRPr lang="en-US" sz="1100" dirty="0"/>
          </a:p>
        </p:txBody>
      </p:sp>
      <p:sp>
        <p:nvSpPr>
          <p:cNvPr id="43" name="Text 36"/>
          <p:cNvSpPr txBox="1"/>
          <p:nvPr/>
        </p:nvSpPr>
        <p:spPr>
          <a:xfrm>
            <a:off x="6812280" y="5852160"/>
            <a:ext cx="4846320" cy="365760"/>
          </a:xfrm>
          <a:prstGeom prst="rect">
            <a:avLst/>
          </a:prstGeom>
          <a:noFill/>
          <a:ln/>
        </p:spPr>
        <p:txBody>
          <a:bodyPr wrap="square" lIns="0" tIns="0" rIns="0" bIns="0" rtlCol="0" anchor="t"/>
          <a:lstStyle/>
          <a:p>
            <a:pPr indent="0" marL="0">
              <a:buNone/>
            </a:pPr>
            <a:r>
              <a:rPr lang="en-US" sz="1300" i="1" dirty="0">
                <a:solidFill>
                  <a:srgbClr val="5E6F68"/>
                </a:solidFill>
              </a:rPr>
              <a:t>Left out on purpose: GPS, SOS, fall alarms and lights. Your phone already does those.</a:t>
            </a:r>
            <a:endParaRPr lang="en-US" sz="130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Prototype</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A working app prototype, synced to the shoe and knee band</a:t>
            </a:r>
            <a:endParaRPr lang="en-US" sz="3000" dirty="0"/>
          </a:p>
        </p:txBody>
      </p:sp>
      <p:sp>
        <p:nvSpPr>
          <p:cNvPr id="4" name="Shape 2"/>
          <p:cNvSpPr/>
          <p:nvPr/>
        </p:nvSpPr>
        <p:spPr>
          <a:xfrm>
            <a:off x="502920" y="1645920"/>
            <a:ext cx="7315200" cy="4114800"/>
          </a:xfrm>
          <a:prstGeom prst="roundRect">
            <a:avLst>
              <a:gd name="adj" fmla="val 2667"/>
            </a:avLst>
          </a:prstGeom>
          <a:solidFill>
            <a:srgbClr val="E4EAE6"/>
          </a:solidFill>
          <a:ln/>
        </p:spPr>
      </p:sp>
      <p:pic>
        <p:nvPicPr>
          <p:cNvPr id="5" name="Image 0" descr="/home/claude/solum/deck/img/deck2_full.png">    </p:cNvPr>
          <p:cNvPicPr>
            <a:picLocks noChangeAspect="1"/>
          </p:cNvPicPr>
          <p:nvPr/>
        </p:nvPicPr>
        <p:blipFill>
          <a:blip r:embed="rId1"/>
          <a:stretch>
            <a:fillRect/>
          </a:stretch>
        </p:blipFill>
        <p:spPr>
          <a:xfrm>
            <a:off x="548640" y="1691640"/>
            <a:ext cx="7223760" cy="4063594"/>
          </a:xfrm>
          <a:prstGeom prst="rect">
            <a:avLst/>
          </a:prstGeom>
        </p:spPr>
      </p:pic>
      <p:sp>
        <p:nvSpPr>
          <p:cNvPr id="6" name="Text 3"/>
          <p:cNvSpPr txBox="1"/>
          <p:nvPr/>
        </p:nvSpPr>
        <p:spPr>
          <a:xfrm>
            <a:off x="548640" y="5870448"/>
            <a:ext cx="7223760" cy="365760"/>
          </a:xfrm>
          <a:prstGeom prst="rect">
            <a:avLst/>
          </a:prstGeom>
          <a:noFill/>
          <a:ln/>
        </p:spPr>
        <p:txBody>
          <a:bodyPr wrap="square" lIns="0" tIns="0" rIns="0" bIns="0" rtlCol="0" anchor="t"/>
          <a:lstStyle/>
          <a:p>
            <a:pPr indent="0" marL="0">
              <a:buNone/>
            </a:pPr>
            <a:r>
              <a:rPr lang="en-US" sz="1150" i="1" dirty="0">
                <a:solidFill>
                  <a:srgbClr val="5E6F68"/>
                </a:solidFill>
              </a:rPr>
              <a:t>Runs offline from one HTML file. Sensor data in the demo is simulated; the packet format matches the planned firmware.</a:t>
            </a:r>
            <a:endParaRPr lang="en-US" sz="1150" dirty="0"/>
          </a:p>
        </p:txBody>
      </p:sp>
      <p:sp>
        <p:nvSpPr>
          <p:cNvPr id="7" name="Text 4"/>
          <p:cNvSpPr txBox="1"/>
          <p:nvPr/>
        </p:nvSpPr>
        <p:spPr>
          <a:xfrm>
            <a:off x="8138160" y="1691640"/>
            <a:ext cx="3520440" cy="365760"/>
          </a:xfrm>
          <a:prstGeom prst="rect">
            <a:avLst/>
          </a:prstGeom>
          <a:noFill/>
          <a:ln/>
        </p:spPr>
        <p:txBody>
          <a:bodyPr wrap="square" lIns="0" tIns="0" rIns="0" bIns="0" rtlCol="0" anchor="t"/>
          <a:lstStyle/>
          <a:p>
            <a:pPr indent="0" marL="0">
              <a:buNone/>
            </a:pPr>
            <a:r>
              <a:rPr lang="en-US" sz="1700" b="1" dirty="0">
                <a:solidFill>
                  <a:schemeClr val="tx2"/>
                </a:solidFill>
              </a:rPr>
              <a:t>What the live demo shows</a:t>
            </a:r>
            <a:endParaRPr lang="en-US" sz="1700" dirty="0"/>
          </a:p>
        </p:txBody>
      </p:sp>
      <p:sp>
        <p:nvSpPr>
          <p:cNvPr id="8" name="Shape 5"/>
          <p:cNvSpPr/>
          <p:nvPr/>
        </p:nvSpPr>
        <p:spPr>
          <a:xfrm>
            <a:off x="8138160" y="2139696"/>
            <a:ext cx="292608" cy="292608"/>
          </a:xfrm>
          <a:prstGeom prst="ellipse">
            <a:avLst/>
          </a:prstGeom>
          <a:solidFill>
            <a:schemeClr val="accent2"/>
          </a:solidFill>
          <a:ln/>
        </p:spPr>
      </p:sp>
      <p:sp>
        <p:nvSpPr>
          <p:cNvPr id="9" name="Text 6"/>
          <p:cNvSpPr txBox="1"/>
          <p:nvPr/>
        </p:nvSpPr>
        <p:spPr>
          <a:xfrm>
            <a:off x="8138160" y="2139696"/>
            <a:ext cx="292608" cy="292608"/>
          </a:xfrm>
          <a:prstGeom prst="rect">
            <a:avLst/>
          </a:prstGeom>
          <a:noFill/>
          <a:ln/>
        </p:spPr>
        <p:txBody>
          <a:bodyPr wrap="square" lIns="0" tIns="0" rIns="0" bIns="0" rtlCol="0" anchor="ctr"/>
          <a:lstStyle/>
          <a:p>
            <a:pPr algn="ctr" indent="0" marL="0">
              <a:buNone/>
            </a:pPr>
            <a:r>
              <a:rPr lang="en-US" sz="1150" b="1" dirty="0">
                <a:solidFill>
                  <a:schemeClr val="tx2"/>
                </a:solidFill>
              </a:rPr>
              <a:t>1</a:t>
            </a:r>
            <a:endParaRPr lang="en-US" sz="1150" dirty="0"/>
          </a:p>
        </p:txBody>
      </p:sp>
      <p:sp>
        <p:nvSpPr>
          <p:cNvPr id="10" name="Text 7"/>
          <p:cNvSpPr txBox="1"/>
          <p:nvPr/>
        </p:nvSpPr>
        <p:spPr>
          <a:xfrm>
            <a:off x="8549640" y="2103120"/>
            <a:ext cx="3108960" cy="438912"/>
          </a:xfrm>
          <a:prstGeom prst="rect">
            <a:avLst/>
          </a:prstGeom>
          <a:noFill/>
          <a:ln/>
        </p:spPr>
        <p:txBody>
          <a:bodyPr wrap="square" lIns="0" tIns="0" rIns="0" bIns="0" rtlCol="0" anchor="t"/>
          <a:lstStyle/>
          <a:p>
            <a:pPr indent="0" marL="0">
              <a:buNone/>
            </a:pPr>
            <a:r>
              <a:rPr lang="en-US" sz="1300" dirty="0">
                <a:solidFill>
                  <a:schemeClr val="tx1"/>
                </a:solidFill>
              </a:rPr>
              <a:t>Pairing, then syncing the steps the shoes stored</a:t>
            </a:r>
            <a:endParaRPr lang="en-US" sz="1300" dirty="0"/>
          </a:p>
        </p:txBody>
      </p:sp>
      <p:sp>
        <p:nvSpPr>
          <p:cNvPr id="11" name="Shape 8"/>
          <p:cNvSpPr/>
          <p:nvPr/>
        </p:nvSpPr>
        <p:spPr>
          <a:xfrm>
            <a:off x="8138160" y="2560320"/>
            <a:ext cx="292608" cy="292608"/>
          </a:xfrm>
          <a:prstGeom prst="ellipse">
            <a:avLst/>
          </a:prstGeom>
          <a:solidFill>
            <a:schemeClr val="accent2"/>
          </a:solidFill>
          <a:ln/>
        </p:spPr>
      </p:sp>
      <p:sp>
        <p:nvSpPr>
          <p:cNvPr id="12" name="Text 9"/>
          <p:cNvSpPr txBox="1"/>
          <p:nvPr/>
        </p:nvSpPr>
        <p:spPr>
          <a:xfrm>
            <a:off x="8138160" y="2560320"/>
            <a:ext cx="292608" cy="292608"/>
          </a:xfrm>
          <a:prstGeom prst="rect">
            <a:avLst/>
          </a:prstGeom>
          <a:noFill/>
          <a:ln/>
        </p:spPr>
        <p:txBody>
          <a:bodyPr wrap="square" lIns="0" tIns="0" rIns="0" bIns="0" rtlCol="0" anchor="ctr"/>
          <a:lstStyle/>
          <a:p>
            <a:pPr algn="ctr" indent="0" marL="0">
              <a:buNone/>
            </a:pPr>
            <a:r>
              <a:rPr lang="en-US" sz="1150" b="1" dirty="0">
                <a:solidFill>
                  <a:schemeClr val="tx2"/>
                </a:solidFill>
              </a:rPr>
              <a:t>2</a:t>
            </a:r>
            <a:endParaRPr lang="en-US" sz="1150" dirty="0"/>
          </a:p>
        </p:txBody>
      </p:sp>
      <p:sp>
        <p:nvSpPr>
          <p:cNvPr id="13" name="Text 10"/>
          <p:cNvSpPr txBox="1"/>
          <p:nvPr/>
        </p:nvSpPr>
        <p:spPr>
          <a:xfrm>
            <a:off x="8549640" y="2523744"/>
            <a:ext cx="3108960" cy="438912"/>
          </a:xfrm>
          <a:prstGeom prst="rect">
            <a:avLst/>
          </a:prstGeom>
          <a:noFill/>
          <a:ln/>
        </p:spPr>
        <p:txBody>
          <a:bodyPr wrap="square" lIns="0" tIns="0" rIns="0" bIns="0" rtlCol="0" anchor="t"/>
          <a:lstStyle/>
          <a:p>
            <a:pPr indent="0" marL="0">
              <a:buNone/>
            </a:pPr>
            <a:r>
              <a:rPr lang="en-US" sz="1300" dirty="0">
                <a:solidFill>
                  <a:schemeClr val="tx1"/>
                </a:solidFill>
              </a:rPr>
              <a:t>Live pressure, walking speed and step rhythm</a:t>
            </a:r>
            <a:endParaRPr lang="en-US" sz="1300" dirty="0"/>
          </a:p>
        </p:txBody>
      </p:sp>
      <p:sp>
        <p:nvSpPr>
          <p:cNvPr id="14" name="Shape 11"/>
          <p:cNvSpPr/>
          <p:nvPr/>
        </p:nvSpPr>
        <p:spPr>
          <a:xfrm>
            <a:off x="8138160" y="2980944"/>
            <a:ext cx="292608" cy="292608"/>
          </a:xfrm>
          <a:prstGeom prst="ellipse">
            <a:avLst/>
          </a:prstGeom>
          <a:solidFill>
            <a:schemeClr val="accent2"/>
          </a:solidFill>
          <a:ln/>
        </p:spPr>
      </p:sp>
      <p:sp>
        <p:nvSpPr>
          <p:cNvPr id="15" name="Text 12"/>
          <p:cNvSpPr txBox="1"/>
          <p:nvPr/>
        </p:nvSpPr>
        <p:spPr>
          <a:xfrm>
            <a:off x="8138160" y="2980944"/>
            <a:ext cx="292608" cy="292608"/>
          </a:xfrm>
          <a:prstGeom prst="rect">
            <a:avLst/>
          </a:prstGeom>
          <a:noFill/>
          <a:ln/>
        </p:spPr>
        <p:txBody>
          <a:bodyPr wrap="square" lIns="0" tIns="0" rIns="0" bIns="0" rtlCol="0" anchor="ctr"/>
          <a:lstStyle/>
          <a:p>
            <a:pPr algn="ctr" indent="0" marL="0">
              <a:buNone/>
            </a:pPr>
            <a:r>
              <a:rPr lang="en-US" sz="1150" b="1" dirty="0">
                <a:solidFill>
                  <a:schemeClr val="tx2"/>
                </a:solidFill>
              </a:rPr>
              <a:t>3</a:t>
            </a:r>
            <a:endParaRPr lang="en-US" sz="1150" dirty="0"/>
          </a:p>
        </p:txBody>
      </p:sp>
      <p:sp>
        <p:nvSpPr>
          <p:cNvPr id="16" name="Text 13"/>
          <p:cNvSpPr txBox="1"/>
          <p:nvPr/>
        </p:nvSpPr>
        <p:spPr>
          <a:xfrm>
            <a:off x="8549640" y="2944368"/>
            <a:ext cx="3108960" cy="438912"/>
          </a:xfrm>
          <a:prstGeom prst="rect">
            <a:avLst/>
          </a:prstGeom>
          <a:noFill/>
          <a:ln/>
        </p:spPr>
        <p:txBody>
          <a:bodyPr wrap="square" lIns="0" tIns="0" rIns="0" bIns="0" rtlCol="0" anchor="t"/>
          <a:lstStyle/>
          <a:p>
            <a:pPr indent="0" marL="0">
              <a:buNone/>
            </a:pPr>
            <a:r>
              <a:rPr lang="en-US" sz="1300" dirty="0">
                <a:solidFill>
                  <a:schemeClr val="tx1"/>
                </a:solidFill>
              </a:rPr>
              <a:t>Coach: today’s plan, do and avoid, signals to watch</a:t>
            </a:r>
            <a:endParaRPr lang="en-US" sz="1300" dirty="0"/>
          </a:p>
        </p:txBody>
      </p:sp>
      <p:sp>
        <p:nvSpPr>
          <p:cNvPr id="17" name="Shape 14"/>
          <p:cNvSpPr/>
          <p:nvPr/>
        </p:nvSpPr>
        <p:spPr>
          <a:xfrm>
            <a:off x="8138160" y="3401568"/>
            <a:ext cx="292608" cy="292608"/>
          </a:xfrm>
          <a:prstGeom prst="ellipse">
            <a:avLst/>
          </a:prstGeom>
          <a:solidFill>
            <a:schemeClr val="accent2"/>
          </a:solidFill>
          <a:ln/>
        </p:spPr>
      </p:sp>
      <p:sp>
        <p:nvSpPr>
          <p:cNvPr id="18" name="Text 15"/>
          <p:cNvSpPr txBox="1"/>
          <p:nvPr/>
        </p:nvSpPr>
        <p:spPr>
          <a:xfrm>
            <a:off x="8138160" y="3401568"/>
            <a:ext cx="292608" cy="292608"/>
          </a:xfrm>
          <a:prstGeom prst="rect">
            <a:avLst/>
          </a:prstGeom>
          <a:noFill/>
          <a:ln/>
        </p:spPr>
        <p:txBody>
          <a:bodyPr wrap="square" lIns="0" tIns="0" rIns="0" bIns="0" rtlCol="0" anchor="ctr"/>
          <a:lstStyle/>
          <a:p>
            <a:pPr algn="ctr" indent="0" marL="0">
              <a:buNone/>
            </a:pPr>
            <a:r>
              <a:rPr lang="en-US" sz="1150" b="1" dirty="0">
                <a:solidFill>
                  <a:schemeClr val="tx2"/>
                </a:solidFill>
              </a:rPr>
              <a:t>4</a:t>
            </a:r>
            <a:endParaRPr lang="en-US" sz="1150" dirty="0"/>
          </a:p>
        </p:txBody>
      </p:sp>
      <p:sp>
        <p:nvSpPr>
          <p:cNvPr id="19" name="Text 16"/>
          <p:cNvSpPr txBox="1"/>
          <p:nvPr/>
        </p:nvSpPr>
        <p:spPr>
          <a:xfrm>
            <a:off x="8549640" y="3364992"/>
            <a:ext cx="3108960" cy="438912"/>
          </a:xfrm>
          <a:prstGeom prst="rect">
            <a:avLst/>
          </a:prstGeom>
          <a:noFill/>
          <a:ln/>
        </p:spPr>
        <p:txBody>
          <a:bodyPr wrap="square" lIns="0" tIns="0" rIns="0" bIns="0" rtlCol="0" anchor="t"/>
          <a:lstStyle/>
          <a:p>
            <a:pPr indent="0" marL="0">
              <a:buNone/>
            </a:pPr>
            <a:r>
              <a:rPr lang="en-US" sz="1300" dirty="0">
                <a:solidFill>
                  <a:schemeClr val="tx1"/>
                </a:solidFill>
              </a:rPr>
              <a:t>Knee band: live bend angle and landing load</a:t>
            </a:r>
            <a:endParaRPr lang="en-US" sz="1300" dirty="0"/>
          </a:p>
        </p:txBody>
      </p:sp>
      <p:sp>
        <p:nvSpPr>
          <p:cNvPr id="20" name="Shape 17"/>
          <p:cNvSpPr/>
          <p:nvPr/>
        </p:nvSpPr>
        <p:spPr>
          <a:xfrm>
            <a:off x="8138160" y="3822192"/>
            <a:ext cx="292608" cy="292608"/>
          </a:xfrm>
          <a:prstGeom prst="ellipse">
            <a:avLst/>
          </a:prstGeom>
          <a:solidFill>
            <a:schemeClr val="accent2"/>
          </a:solidFill>
          <a:ln/>
        </p:spPr>
      </p:sp>
      <p:sp>
        <p:nvSpPr>
          <p:cNvPr id="21" name="Text 18"/>
          <p:cNvSpPr txBox="1"/>
          <p:nvPr/>
        </p:nvSpPr>
        <p:spPr>
          <a:xfrm>
            <a:off x="8138160" y="3822192"/>
            <a:ext cx="292608" cy="292608"/>
          </a:xfrm>
          <a:prstGeom prst="rect">
            <a:avLst/>
          </a:prstGeom>
          <a:noFill/>
          <a:ln/>
        </p:spPr>
        <p:txBody>
          <a:bodyPr wrap="square" lIns="0" tIns="0" rIns="0" bIns="0" rtlCol="0" anchor="ctr"/>
          <a:lstStyle/>
          <a:p>
            <a:pPr algn="ctr" indent="0" marL="0">
              <a:buNone/>
            </a:pPr>
            <a:r>
              <a:rPr lang="en-US" sz="1150" b="1" dirty="0">
                <a:solidFill>
                  <a:schemeClr val="tx2"/>
                </a:solidFill>
              </a:rPr>
              <a:t>5</a:t>
            </a:r>
            <a:endParaRPr lang="en-US" sz="1150" dirty="0"/>
          </a:p>
        </p:txBody>
      </p:sp>
      <p:sp>
        <p:nvSpPr>
          <p:cNvPr id="22" name="Text 19"/>
          <p:cNvSpPr txBox="1"/>
          <p:nvPr/>
        </p:nvSpPr>
        <p:spPr>
          <a:xfrm>
            <a:off x="8549640" y="3785616"/>
            <a:ext cx="3108960" cy="438912"/>
          </a:xfrm>
          <a:prstGeom prst="rect">
            <a:avLst/>
          </a:prstGeom>
          <a:noFill/>
          <a:ln/>
        </p:spPr>
        <p:txBody>
          <a:bodyPr wrap="square" lIns="0" tIns="0" rIns="0" bIns="0" rtlCol="0" anchor="t"/>
          <a:lstStyle/>
          <a:p>
            <a:pPr indent="0" marL="0">
              <a:buNone/>
            </a:pPr>
            <a:r>
              <a:rPr lang="en-US" sz="1300" dirty="0">
                <a:solidFill>
                  <a:schemeClr val="tx1"/>
                </a:solidFill>
              </a:rPr>
              <a:t>Phone out of range: the shoe keeps counting, then syncs</a:t>
            </a:r>
            <a:endParaRPr lang="en-US" sz="1300" dirty="0"/>
          </a:p>
        </p:txBody>
      </p:sp>
      <p:sp>
        <p:nvSpPr>
          <p:cNvPr id="23" name="Shape 20"/>
          <p:cNvSpPr/>
          <p:nvPr/>
        </p:nvSpPr>
        <p:spPr>
          <a:xfrm>
            <a:off x="8138160" y="4297680"/>
            <a:ext cx="3502152" cy="1188720"/>
          </a:xfrm>
          <a:prstGeom prst="roundRect">
            <a:avLst>
              <a:gd name="adj" fmla="val 9231"/>
            </a:avLst>
          </a:prstGeom>
          <a:solidFill>
            <a:srgbClr val="F1F5F0"/>
          </a:solidFill>
          <a:ln/>
        </p:spPr>
      </p:sp>
      <p:sp>
        <p:nvSpPr>
          <p:cNvPr id="24" name="Shape 21"/>
          <p:cNvSpPr/>
          <p:nvPr/>
        </p:nvSpPr>
        <p:spPr>
          <a:xfrm>
            <a:off x="8247888" y="4379976"/>
            <a:ext cx="1024128" cy="1024128"/>
          </a:xfrm>
          <a:prstGeom prst="roundRect">
            <a:avLst>
              <a:gd name="adj" fmla="val 5357"/>
            </a:avLst>
          </a:prstGeom>
          <a:solidFill>
            <a:srgbClr val="FFFFFF"/>
          </a:solidFill>
          <a:ln/>
        </p:spPr>
      </p:sp>
      <p:pic>
        <p:nvPicPr>
          <p:cNvPr id="25" name="Image 1" descr="/home/claude/solum/deck/img/qr_site.png">    </p:cNvPr>
          <p:cNvPicPr>
            <a:picLocks noChangeAspect="1"/>
          </p:cNvPicPr>
          <p:nvPr/>
        </p:nvPicPr>
        <p:blipFill>
          <a:blip r:embed="rId2"/>
          <a:stretch>
            <a:fillRect/>
          </a:stretch>
        </p:blipFill>
        <p:spPr>
          <a:xfrm>
            <a:off x="8293608" y="4425696"/>
            <a:ext cx="932688" cy="932688"/>
          </a:xfrm>
          <a:prstGeom prst="rect">
            <a:avLst/>
          </a:prstGeom>
        </p:spPr>
      </p:pic>
      <p:sp>
        <p:nvSpPr>
          <p:cNvPr id="26" name="Text 22"/>
          <p:cNvSpPr txBox="1"/>
          <p:nvPr/>
        </p:nvSpPr>
        <p:spPr>
          <a:xfrm>
            <a:off x="9418320" y="4389120"/>
            <a:ext cx="2148840" cy="1024128"/>
          </a:xfrm>
          <a:prstGeom prst="rect">
            <a:avLst/>
          </a:prstGeom>
          <a:noFill/>
          <a:ln/>
        </p:spPr>
        <p:txBody>
          <a:bodyPr wrap="square" lIns="0" tIns="0" rIns="0" bIns="0" rtlCol="0" anchor="ctr"/>
          <a:lstStyle/>
          <a:p>
            <a:pPr indent="0" marL="0">
              <a:spcAft>
                <a:spcPts val="300"/>
              </a:spcAft>
              <a:buNone/>
            </a:pPr>
            <a:r>
              <a:rPr lang="en-US" sz="1400" b="1" dirty="0">
                <a:solidFill>
                  <a:schemeClr val="tx2"/>
                </a:solidFill>
              </a:rPr>
              <a:t>Try it on your phone</a:t>
            </a:r>
            <a:endParaRPr lang="en-US" sz="1500" dirty="0"/>
          </a:p>
          <a:p>
            <a:pPr indent="0" marL="0">
              <a:spcAft>
                <a:spcPts val="300"/>
              </a:spcAft>
              <a:buNone/>
            </a:pPr>
            <a:r>
              <a:rPr lang="en-US" sz="1400" b="1" dirty="0">
                <a:solidFill>
                  <a:schemeClr val="accent5"/>
                </a:solidFill>
              </a:rPr>
              <a:t>solumapp.pages.dev</a:t>
            </a:r>
            <a:endParaRPr lang="en-US" sz="1500" dirty="0"/>
          </a:p>
          <a:p>
            <a:pPr indent="0" marL="0">
              <a:spcAft>
                <a:spcPts val="300"/>
              </a:spcAft>
              <a:buNone/>
            </a:pPr>
            <a:r>
              <a:rPr lang="en-US" sz="1150" dirty="0">
                <a:solidFill>
                  <a:srgbClr val="5E6F68"/>
                </a:solidFill>
              </a:rPr>
              <a:t>The film and the deck are there too.</a:t>
            </a:r>
            <a:endParaRPr lang="en-US" sz="1500" dirty="0"/>
          </a:p>
        </p:txBody>
      </p:sp>
      <p:sp>
        <p:nvSpPr>
          <p:cNvPr id="27" name="Shape 23"/>
          <p:cNvSpPr/>
          <p:nvPr/>
        </p:nvSpPr>
        <p:spPr>
          <a:xfrm>
            <a:off x="8138160" y="5577840"/>
            <a:ext cx="3502152" cy="658368"/>
          </a:xfrm>
          <a:prstGeom prst="roundRect">
            <a:avLst>
              <a:gd name="adj" fmla="val 16667"/>
            </a:avLst>
          </a:prstGeom>
          <a:solidFill>
            <a:srgbClr val="F1F5F0"/>
          </a:solidFill>
          <a:ln/>
        </p:spPr>
      </p:sp>
      <p:sp>
        <p:nvSpPr>
          <p:cNvPr id="28" name="Text 24"/>
          <p:cNvSpPr txBox="1"/>
          <p:nvPr/>
        </p:nvSpPr>
        <p:spPr>
          <a:xfrm>
            <a:off x="8321040" y="5577840"/>
            <a:ext cx="3200400" cy="658368"/>
          </a:xfrm>
          <a:prstGeom prst="rect">
            <a:avLst/>
          </a:prstGeom>
          <a:noFill/>
          <a:ln/>
        </p:spPr>
        <p:txBody>
          <a:bodyPr wrap="square" lIns="0" tIns="0" rIns="0" bIns="0" rtlCol="0" anchor="ctr"/>
          <a:lstStyle/>
          <a:p>
            <a:pPr indent="0" marL="0">
              <a:buNone/>
            </a:pPr>
            <a:r>
              <a:rPr lang="en-US" sz="1200" b="1" dirty="0">
                <a:solidFill>
                  <a:schemeClr val="tx2"/>
                </a:solidFill>
              </a:rPr>
              <a:t>Next: </a:t>
            </a:r>
            <a:pPr indent="0" marL="0">
              <a:buNone/>
            </a:pPr>
            <a:r>
              <a:rPr lang="en-US" sz="1200" dirty="0">
                <a:solidFill>
                  <a:schemeClr val="tx1"/>
                </a:solidFill>
              </a:rPr>
              <a:t>three sole recipes, wear tests and a 180-day soil burial.</a:t>
            </a:r>
            <a:endParaRPr lang="en-US" sz="120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Sustainability and environmental impact</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What each pair saves, and where it goes after</a:t>
            </a:r>
            <a:endParaRPr lang="en-US" sz="3000" dirty="0"/>
          </a:p>
        </p:txBody>
      </p:sp>
      <p:sp>
        <p:nvSpPr>
          <p:cNvPr id="4" name="Text 2"/>
          <p:cNvSpPr txBox="1"/>
          <p:nvPr/>
        </p:nvSpPr>
        <p:spPr>
          <a:xfrm>
            <a:off x="548640" y="1691640"/>
            <a:ext cx="1691640" cy="64008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93%</a:t>
            </a:r>
            <a:endParaRPr lang="en-US" sz="3400" dirty="0"/>
          </a:p>
        </p:txBody>
      </p:sp>
      <p:sp>
        <p:nvSpPr>
          <p:cNvPr id="5" name="Text 3"/>
          <p:cNvSpPr txBox="1"/>
          <p:nvPr/>
        </p:nvSpPr>
        <p:spPr>
          <a:xfrm>
            <a:off x="2331720" y="1709928"/>
            <a:ext cx="3200400" cy="640080"/>
          </a:xfrm>
          <a:prstGeom prst="rect">
            <a:avLst/>
          </a:prstGeom>
          <a:noFill/>
          <a:ln/>
        </p:spPr>
        <p:txBody>
          <a:bodyPr wrap="square" lIns="0" tIns="0" rIns="0" bIns="0" rtlCol="0" anchor="ctr"/>
          <a:lstStyle/>
          <a:p>
            <a:pPr indent="0" marL="0">
              <a:buNone/>
            </a:pPr>
            <a:r>
              <a:rPr lang="en-US" sz="1450" dirty="0">
                <a:solidFill>
                  <a:schemeClr val="tx1"/>
                </a:solidFill>
              </a:rPr>
              <a:t>of the sole by weight comes from plants or crop waste.</a:t>
            </a:r>
            <a:endParaRPr lang="en-US" sz="1450" dirty="0"/>
          </a:p>
        </p:txBody>
      </p:sp>
      <p:sp>
        <p:nvSpPr>
          <p:cNvPr id="6" name="Shape 4"/>
          <p:cNvSpPr/>
          <p:nvPr/>
        </p:nvSpPr>
        <p:spPr>
          <a:xfrm>
            <a:off x="548640" y="2496312"/>
            <a:ext cx="4983480" cy="0"/>
          </a:xfrm>
          <a:prstGeom prst="line">
            <a:avLst/>
          </a:prstGeom>
          <a:noFill/>
          <a:ln w="9525">
            <a:solidFill>
              <a:srgbClr val="D6DED8"/>
            </a:solidFill>
            <a:prstDash val="solid"/>
          </a:ln>
        </p:spPr>
      </p:sp>
      <p:sp>
        <p:nvSpPr>
          <p:cNvPr id="7" name="Text 5"/>
          <p:cNvSpPr txBox="1"/>
          <p:nvPr/>
        </p:nvSpPr>
        <p:spPr>
          <a:xfrm>
            <a:off x="548640" y="2606040"/>
            <a:ext cx="1691640" cy="64008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~190 g</a:t>
            </a:r>
            <a:endParaRPr lang="en-US" sz="3400" dirty="0"/>
          </a:p>
        </p:txBody>
      </p:sp>
      <p:sp>
        <p:nvSpPr>
          <p:cNvPr id="8" name="Text 6"/>
          <p:cNvSpPr txBox="1"/>
          <p:nvPr/>
        </p:nvSpPr>
        <p:spPr>
          <a:xfrm>
            <a:off x="2331720" y="2624328"/>
            <a:ext cx="3200400" cy="640080"/>
          </a:xfrm>
          <a:prstGeom prst="rect">
            <a:avLst/>
          </a:prstGeom>
          <a:noFill/>
          <a:ln/>
        </p:spPr>
        <p:txBody>
          <a:bodyPr wrap="square" lIns="0" tIns="0" rIns="0" bIns="0" rtlCol="0" anchor="ctr"/>
          <a:lstStyle/>
          <a:p>
            <a:pPr indent="0" marL="0">
              <a:buNone/>
            </a:pPr>
            <a:r>
              <a:rPr lang="en-US" sz="1450" dirty="0">
                <a:solidFill>
                  <a:schemeClr val="tx1"/>
                </a:solidFill>
              </a:rPr>
              <a:t>of rice-husk silica and lignin in every pair, made from waste streams.</a:t>
            </a:r>
            <a:endParaRPr lang="en-US" sz="1450" dirty="0"/>
          </a:p>
        </p:txBody>
      </p:sp>
      <p:sp>
        <p:nvSpPr>
          <p:cNvPr id="9" name="Shape 7"/>
          <p:cNvSpPr/>
          <p:nvPr/>
        </p:nvSpPr>
        <p:spPr>
          <a:xfrm>
            <a:off x="548640" y="3410712"/>
            <a:ext cx="4983480" cy="0"/>
          </a:xfrm>
          <a:prstGeom prst="line">
            <a:avLst/>
          </a:prstGeom>
          <a:noFill/>
          <a:ln w="9525">
            <a:solidFill>
              <a:srgbClr val="D6DED8"/>
            </a:solidFill>
            <a:prstDash val="solid"/>
          </a:ln>
        </p:spPr>
      </p:sp>
      <p:sp>
        <p:nvSpPr>
          <p:cNvPr id="10" name="Text 8"/>
          <p:cNvSpPr txBox="1"/>
          <p:nvPr/>
        </p:nvSpPr>
        <p:spPr>
          <a:xfrm>
            <a:off x="548640" y="3520440"/>
            <a:ext cx="1691640" cy="64008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0</a:t>
            </a:r>
            <a:endParaRPr lang="en-US" sz="3400" dirty="0"/>
          </a:p>
        </p:txBody>
      </p:sp>
      <p:sp>
        <p:nvSpPr>
          <p:cNvPr id="11" name="Text 9"/>
          <p:cNvSpPr txBox="1"/>
          <p:nvPr/>
        </p:nvSpPr>
        <p:spPr>
          <a:xfrm>
            <a:off x="2331720" y="3538728"/>
            <a:ext cx="3200400" cy="640080"/>
          </a:xfrm>
          <a:prstGeom prst="rect">
            <a:avLst/>
          </a:prstGeom>
          <a:noFill/>
          <a:ln/>
        </p:spPr>
        <p:txBody>
          <a:bodyPr wrap="square" lIns="0" tIns="0" rIns="0" bIns="0" rtlCol="0" anchor="ctr"/>
          <a:lstStyle/>
          <a:p>
            <a:pPr indent="0" marL="0">
              <a:buNone/>
            </a:pPr>
            <a:r>
              <a:rPr lang="en-US" sz="1450" dirty="0">
                <a:solidFill>
                  <a:schemeClr val="tx1"/>
                </a:solidFill>
              </a:rPr>
              <a:t>batteries thrown out with any product. The core moves to the next one.</a:t>
            </a:r>
            <a:endParaRPr lang="en-US" sz="1450" dirty="0"/>
          </a:p>
        </p:txBody>
      </p:sp>
      <p:sp>
        <p:nvSpPr>
          <p:cNvPr id="12" name="Shape 10"/>
          <p:cNvSpPr/>
          <p:nvPr/>
        </p:nvSpPr>
        <p:spPr>
          <a:xfrm>
            <a:off x="548640" y="4325112"/>
            <a:ext cx="4983480" cy="0"/>
          </a:xfrm>
          <a:prstGeom prst="line">
            <a:avLst/>
          </a:prstGeom>
          <a:noFill/>
          <a:ln w="9525">
            <a:solidFill>
              <a:srgbClr val="D6DED8"/>
            </a:solidFill>
            <a:prstDash val="solid"/>
          </a:ln>
        </p:spPr>
      </p:sp>
      <p:sp>
        <p:nvSpPr>
          <p:cNvPr id="13" name="Text 11"/>
          <p:cNvSpPr txBox="1"/>
          <p:nvPr/>
        </p:nvSpPr>
        <p:spPr>
          <a:xfrm>
            <a:off x="548640" y="4434840"/>
            <a:ext cx="1691640" cy="640080"/>
          </a:xfrm>
          <a:prstGeom prst="rect">
            <a:avLst/>
          </a:prstGeom>
          <a:noFill/>
          <a:ln/>
        </p:spPr>
        <p:txBody>
          <a:bodyPr wrap="square" lIns="0" tIns="0" rIns="0" bIns="0" rtlCol="0" anchor="ctr"/>
          <a:lstStyle/>
          <a:p>
            <a:pPr indent="0" marL="0">
              <a:buNone/>
            </a:pPr>
            <a:r>
              <a:rPr lang="en-US" sz="3400" b="1" dirty="0">
                <a:solidFill>
                  <a:schemeClr val="tx2"/>
                </a:solidFill>
                <a:latin typeface="Cambria" pitchFamily="34" charset="0"/>
                <a:ea typeface="Cambria" pitchFamily="34" charset="-122"/>
                <a:cs typeface="Cambria" pitchFamily="34" charset="-120"/>
              </a:rPr>
              <a:t>60 t</a:t>
            </a:r>
            <a:endParaRPr lang="en-US" sz="3400" dirty="0"/>
          </a:p>
        </p:txBody>
      </p:sp>
      <p:sp>
        <p:nvSpPr>
          <p:cNvPr id="14" name="Text 12"/>
          <p:cNvSpPr txBox="1"/>
          <p:nvPr/>
        </p:nvSpPr>
        <p:spPr>
          <a:xfrm>
            <a:off x="2331720" y="4453128"/>
            <a:ext cx="3200400" cy="640080"/>
          </a:xfrm>
          <a:prstGeom prst="rect">
            <a:avLst/>
          </a:prstGeom>
          <a:noFill/>
          <a:ln/>
        </p:spPr>
        <p:txBody>
          <a:bodyPr wrap="square" lIns="0" tIns="0" rIns="0" bIns="0" rtlCol="0" anchor="ctr"/>
          <a:lstStyle/>
          <a:p>
            <a:pPr indent="0" marL="0">
              <a:buNone/>
            </a:pPr>
            <a:r>
              <a:rPr lang="en-US" sz="1450" dirty="0">
                <a:solidFill>
                  <a:schemeClr val="tx1"/>
                </a:solidFill>
              </a:rPr>
              <a:t>of synthetic sole material avoided for every 1 lakh pairs sold.</a:t>
            </a:r>
            <a:endParaRPr lang="en-US" sz="1450" dirty="0"/>
          </a:p>
        </p:txBody>
      </p:sp>
      <p:sp>
        <p:nvSpPr>
          <p:cNvPr id="15" name="Shape 13"/>
          <p:cNvSpPr/>
          <p:nvPr/>
        </p:nvSpPr>
        <p:spPr>
          <a:xfrm>
            <a:off x="5989320" y="1691640"/>
            <a:ext cx="2423160" cy="1481328"/>
          </a:xfrm>
          <a:prstGeom prst="roundRect">
            <a:avLst>
              <a:gd name="adj" fmla="val 7407"/>
            </a:avLst>
          </a:prstGeom>
          <a:solidFill>
            <a:srgbClr val="F1F5F0"/>
          </a:solidFill>
          <a:ln/>
        </p:spPr>
      </p:sp>
      <p:sp>
        <p:nvSpPr>
          <p:cNvPr id="16" name="Text 14"/>
          <p:cNvSpPr txBox="1"/>
          <p:nvPr/>
        </p:nvSpPr>
        <p:spPr>
          <a:xfrm>
            <a:off x="6190488" y="1837944"/>
            <a:ext cx="2011680" cy="329184"/>
          </a:xfrm>
          <a:prstGeom prst="rect">
            <a:avLst/>
          </a:prstGeom>
          <a:noFill/>
          <a:ln/>
        </p:spPr>
        <p:txBody>
          <a:bodyPr wrap="square" lIns="0" tIns="0" rIns="0" bIns="0" rtlCol="0" anchor="t"/>
          <a:lstStyle/>
          <a:p>
            <a:pPr indent="0" marL="0">
              <a:buNone/>
            </a:pPr>
            <a:r>
              <a:rPr lang="en-US" sz="1600" b="1" dirty="0">
                <a:solidFill>
                  <a:schemeClr val="tx2"/>
                </a:solidFill>
              </a:rPr>
              <a:t>Grow</a:t>
            </a:r>
            <a:endParaRPr lang="en-US" sz="1600" dirty="0"/>
          </a:p>
        </p:txBody>
      </p:sp>
      <p:sp>
        <p:nvSpPr>
          <p:cNvPr id="17" name="Text 15"/>
          <p:cNvSpPr txBox="1"/>
          <p:nvPr/>
        </p:nvSpPr>
        <p:spPr>
          <a:xfrm>
            <a:off x="6190488" y="2167128"/>
            <a:ext cx="2048256" cy="960120"/>
          </a:xfrm>
          <a:prstGeom prst="rect">
            <a:avLst/>
          </a:prstGeom>
          <a:noFill/>
          <a:ln/>
        </p:spPr>
        <p:txBody>
          <a:bodyPr wrap="square" lIns="0" tIns="0" rIns="0" bIns="0" rtlCol="0" anchor="t"/>
          <a:lstStyle/>
          <a:p>
            <a:pPr indent="0" marL="0">
              <a:buNone/>
            </a:pPr>
            <a:r>
              <a:rPr lang="en-US" sz="1200" dirty="0">
                <a:solidFill>
                  <a:schemeClr val="tx1"/>
                </a:solidFill>
              </a:rPr>
              <a:t>Rubber latex, rice-husk ash, sawdust lignin and beeswax.</a:t>
            </a:r>
            <a:endParaRPr lang="en-US" sz="1200" dirty="0"/>
          </a:p>
        </p:txBody>
      </p:sp>
      <p:sp>
        <p:nvSpPr>
          <p:cNvPr id="18" name="Shape 16"/>
          <p:cNvSpPr/>
          <p:nvPr/>
        </p:nvSpPr>
        <p:spPr>
          <a:xfrm>
            <a:off x="9217152" y="1691640"/>
            <a:ext cx="2423160" cy="1481328"/>
          </a:xfrm>
          <a:prstGeom prst="roundRect">
            <a:avLst>
              <a:gd name="adj" fmla="val 7407"/>
            </a:avLst>
          </a:prstGeom>
          <a:solidFill>
            <a:srgbClr val="F1F5F0"/>
          </a:solidFill>
          <a:ln/>
        </p:spPr>
      </p:sp>
      <p:sp>
        <p:nvSpPr>
          <p:cNvPr id="19" name="Text 17"/>
          <p:cNvSpPr txBox="1"/>
          <p:nvPr/>
        </p:nvSpPr>
        <p:spPr>
          <a:xfrm>
            <a:off x="9418320" y="1837944"/>
            <a:ext cx="2011680" cy="329184"/>
          </a:xfrm>
          <a:prstGeom prst="rect">
            <a:avLst/>
          </a:prstGeom>
          <a:noFill/>
          <a:ln/>
        </p:spPr>
        <p:txBody>
          <a:bodyPr wrap="square" lIns="0" tIns="0" rIns="0" bIns="0" rtlCol="0" anchor="t"/>
          <a:lstStyle/>
          <a:p>
            <a:pPr indent="0" marL="0">
              <a:buNone/>
            </a:pPr>
            <a:r>
              <a:rPr lang="en-US" sz="1600" b="1" dirty="0">
                <a:solidFill>
                  <a:schemeClr val="tx2"/>
                </a:solidFill>
              </a:rPr>
              <a:t>Make</a:t>
            </a:r>
            <a:endParaRPr lang="en-US" sz="1600" dirty="0"/>
          </a:p>
        </p:txBody>
      </p:sp>
      <p:sp>
        <p:nvSpPr>
          <p:cNvPr id="20" name="Text 18"/>
          <p:cNvSpPr txBox="1"/>
          <p:nvPr/>
        </p:nvSpPr>
        <p:spPr>
          <a:xfrm>
            <a:off x="9418320" y="2167128"/>
            <a:ext cx="2048256" cy="960120"/>
          </a:xfrm>
          <a:prstGeom prst="rect">
            <a:avLst/>
          </a:prstGeom>
          <a:noFill/>
          <a:ln/>
        </p:spPr>
        <p:txBody>
          <a:bodyPr wrap="square" lIns="0" tIns="0" rIns="0" bIns="0" rtlCol="0" anchor="t"/>
          <a:lstStyle/>
          <a:p>
            <a:pPr indent="0" marL="0">
              <a:buNone/>
            </a:pPr>
            <a:r>
              <a:rPr lang="en-US" sz="1200" dirty="0">
                <a:solidFill>
                  <a:schemeClr val="tx1"/>
                </a:solidFill>
              </a:rPr>
              <a:t>Compounded and moulded into the shell, glued with natural latex.</a:t>
            </a:r>
            <a:endParaRPr lang="en-US" sz="1200" dirty="0"/>
          </a:p>
        </p:txBody>
      </p:sp>
      <p:sp>
        <p:nvSpPr>
          <p:cNvPr id="21" name="Shape 19"/>
          <p:cNvSpPr/>
          <p:nvPr/>
        </p:nvSpPr>
        <p:spPr>
          <a:xfrm>
            <a:off x="9217152" y="3749040"/>
            <a:ext cx="2423160" cy="1481328"/>
          </a:xfrm>
          <a:prstGeom prst="roundRect">
            <a:avLst>
              <a:gd name="adj" fmla="val 7407"/>
            </a:avLst>
          </a:prstGeom>
          <a:solidFill>
            <a:srgbClr val="143A2E"/>
          </a:solidFill>
          <a:ln/>
        </p:spPr>
      </p:sp>
      <p:sp>
        <p:nvSpPr>
          <p:cNvPr id="22" name="Text 20"/>
          <p:cNvSpPr txBox="1"/>
          <p:nvPr/>
        </p:nvSpPr>
        <p:spPr>
          <a:xfrm>
            <a:off x="9418320" y="3895344"/>
            <a:ext cx="2011680" cy="329184"/>
          </a:xfrm>
          <a:prstGeom prst="rect">
            <a:avLst/>
          </a:prstGeom>
          <a:noFill/>
          <a:ln/>
        </p:spPr>
        <p:txBody>
          <a:bodyPr wrap="square" lIns="0" tIns="0" rIns="0" bIns="0" rtlCol="0" anchor="t"/>
          <a:lstStyle/>
          <a:p>
            <a:pPr indent="0" marL="0">
              <a:buNone/>
            </a:pPr>
            <a:r>
              <a:rPr lang="en-US" sz="1600" b="1" dirty="0">
                <a:solidFill>
                  <a:srgbClr val="FFFFFF"/>
                </a:solidFill>
              </a:rPr>
              <a:t>Walk</a:t>
            </a:r>
            <a:endParaRPr lang="en-US" sz="1600" dirty="0"/>
          </a:p>
        </p:txBody>
      </p:sp>
      <p:sp>
        <p:nvSpPr>
          <p:cNvPr id="23" name="Text 21"/>
          <p:cNvSpPr txBox="1"/>
          <p:nvPr/>
        </p:nvSpPr>
        <p:spPr>
          <a:xfrm>
            <a:off x="9418320" y="4224528"/>
            <a:ext cx="2048256" cy="960120"/>
          </a:xfrm>
          <a:prstGeom prst="rect">
            <a:avLst/>
          </a:prstGeom>
          <a:noFill/>
          <a:ln/>
        </p:spPr>
        <p:txBody>
          <a:bodyPr wrap="square" lIns="0" tIns="0" rIns="0" bIns="0" rtlCol="0" anchor="t"/>
          <a:lstStyle/>
          <a:p>
            <a:pPr indent="0" marL="0">
              <a:buNone/>
            </a:pPr>
            <a:r>
              <a:rPr lang="en-US" sz="1200" dirty="0">
                <a:solidFill>
                  <a:srgbClr val="D8E3DC"/>
                </a:solidFill>
              </a:rPr>
              <a:t>The core reads every step, for about a year per shell.</a:t>
            </a:r>
            <a:endParaRPr lang="en-US" sz="1200" dirty="0"/>
          </a:p>
        </p:txBody>
      </p:sp>
      <p:sp>
        <p:nvSpPr>
          <p:cNvPr id="24" name="Shape 22"/>
          <p:cNvSpPr/>
          <p:nvPr/>
        </p:nvSpPr>
        <p:spPr>
          <a:xfrm>
            <a:off x="5989320" y="3749040"/>
            <a:ext cx="2423160" cy="1481328"/>
          </a:xfrm>
          <a:prstGeom prst="roundRect">
            <a:avLst>
              <a:gd name="adj" fmla="val 7407"/>
            </a:avLst>
          </a:prstGeom>
          <a:solidFill>
            <a:srgbClr val="F1F5F0"/>
          </a:solidFill>
          <a:ln/>
        </p:spPr>
      </p:sp>
      <p:sp>
        <p:nvSpPr>
          <p:cNvPr id="25" name="Text 23"/>
          <p:cNvSpPr txBox="1"/>
          <p:nvPr/>
        </p:nvSpPr>
        <p:spPr>
          <a:xfrm>
            <a:off x="6190488" y="3895344"/>
            <a:ext cx="2011680" cy="329184"/>
          </a:xfrm>
          <a:prstGeom prst="rect">
            <a:avLst/>
          </a:prstGeom>
          <a:noFill/>
          <a:ln/>
        </p:spPr>
        <p:txBody>
          <a:bodyPr wrap="square" lIns="0" tIns="0" rIns="0" bIns="0" rtlCol="0" anchor="t"/>
          <a:lstStyle/>
          <a:p>
            <a:pPr indent="0" marL="0">
              <a:buNone/>
            </a:pPr>
            <a:r>
              <a:rPr lang="en-US" sz="1600" b="1" dirty="0">
                <a:solidFill>
                  <a:schemeClr val="tx2"/>
                </a:solidFill>
              </a:rPr>
              <a:t>Return</a:t>
            </a:r>
            <a:endParaRPr lang="en-US" sz="1600" dirty="0"/>
          </a:p>
        </p:txBody>
      </p:sp>
      <p:sp>
        <p:nvSpPr>
          <p:cNvPr id="26" name="Text 24"/>
          <p:cNvSpPr txBox="1"/>
          <p:nvPr/>
        </p:nvSpPr>
        <p:spPr>
          <a:xfrm>
            <a:off x="6190488" y="4224528"/>
            <a:ext cx="2048256" cy="960120"/>
          </a:xfrm>
          <a:prstGeom prst="rect">
            <a:avLst/>
          </a:prstGeom>
          <a:noFill/>
          <a:ln/>
        </p:spPr>
        <p:txBody>
          <a:bodyPr wrap="square" lIns="0" tIns="0" rIns="0" bIns="0" rtlCol="0" anchor="t"/>
          <a:lstStyle/>
          <a:p>
            <a:pPr indent="0" marL="0">
              <a:buNone/>
            </a:pPr>
            <a:r>
              <a:rPr lang="en-US" sz="1200" dirty="0">
                <a:solidFill>
                  <a:schemeClr val="tx1"/>
                </a:solidFill>
              </a:rPr>
              <a:t>Shell to soil or compost. Core to the next shell. Dead cores to authorised e-waste recyclers.</a:t>
            </a:r>
            <a:endParaRPr lang="en-US" sz="1200" dirty="0"/>
          </a:p>
        </p:txBody>
      </p:sp>
      <p:sp>
        <p:nvSpPr>
          <p:cNvPr id="27" name="Shape 25"/>
          <p:cNvSpPr/>
          <p:nvPr/>
        </p:nvSpPr>
        <p:spPr>
          <a:xfrm>
            <a:off x="8476488" y="2432304"/>
            <a:ext cx="676656" cy="0"/>
          </a:xfrm>
          <a:prstGeom prst="line">
            <a:avLst/>
          </a:prstGeom>
          <a:noFill/>
          <a:ln w="22225">
            <a:solidFill>
              <a:schemeClr val="accent1"/>
            </a:solidFill>
            <a:prstDash val="solid"/>
            <a:tailEnd type="triangle"/>
          </a:ln>
        </p:spPr>
      </p:sp>
      <p:sp>
        <p:nvSpPr>
          <p:cNvPr id="28" name="Shape 26"/>
          <p:cNvSpPr/>
          <p:nvPr/>
        </p:nvSpPr>
        <p:spPr>
          <a:xfrm>
            <a:off x="10424160" y="3218688"/>
            <a:ext cx="0" cy="475488"/>
          </a:xfrm>
          <a:prstGeom prst="line">
            <a:avLst/>
          </a:prstGeom>
          <a:noFill/>
          <a:ln w="22225">
            <a:solidFill>
              <a:schemeClr val="accent1"/>
            </a:solidFill>
            <a:prstDash val="solid"/>
            <a:tailEnd type="triangle"/>
          </a:ln>
        </p:spPr>
      </p:sp>
      <p:sp>
        <p:nvSpPr>
          <p:cNvPr id="29" name="Shape 27"/>
          <p:cNvSpPr/>
          <p:nvPr/>
        </p:nvSpPr>
        <p:spPr>
          <a:xfrm flipH="1">
            <a:off x="8476488" y="4489704"/>
            <a:ext cx="676656" cy="0"/>
          </a:xfrm>
          <a:prstGeom prst="line">
            <a:avLst/>
          </a:prstGeom>
          <a:noFill/>
          <a:ln w="22225">
            <a:solidFill>
              <a:schemeClr val="accent1"/>
            </a:solidFill>
            <a:prstDash val="solid"/>
            <a:tailEnd type="triangle"/>
          </a:ln>
        </p:spPr>
      </p:sp>
      <p:sp>
        <p:nvSpPr>
          <p:cNvPr id="30" name="Shape 28"/>
          <p:cNvSpPr/>
          <p:nvPr/>
        </p:nvSpPr>
        <p:spPr>
          <a:xfrm flipV="1">
            <a:off x="7196328" y="3218688"/>
            <a:ext cx="0" cy="475488"/>
          </a:xfrm>
          <a:prstGeom prst="line">
            <a:avLst/>
          </a:prstGeom>
          <a:noFill/>
          <a:ln w="22225">
            <a:solidFill>
              <a:schemeClr val="accent1"/>
            </a:solidFill>
            <a:prstDash val="solid"/>
            <a:tailEnd type="triangle"/>
          </a:ln>
        </p:spPr>
      </p:sp>
      <p:pic>
        <p:nvPicPr>
          <p:cNvPr id="31" name="Image 0" descr="/home/claude/solum/deck/img/mark_full_light.png">    </p:cNvPr>
          <p:cNvPicPr>
            <a:picLocks noChangeAspect="1"/>
          </p:cNvPicPr>
          <p:nvPr/>
        </p:nvPicPr>
        <p:blipFill>
          <a:blip r:embed="rId1"/>
          <a:stretch>
            <a:fillRect/>
          </a:stretch>
        </p:blipFill>
        <p:spPr>
          <a:xfrm>
            <a:off x="8577072" y="3136392"/>
            <a:ext cx="365760" cy="571500"/>
          </a:xfrm>
          <a:prstGeom prst="rect">
            <a:avLst/>
          </a:prstGeom>
        </p:spPr>
      </p:pic>
      <p:sp>
        <p:nvSpPr>
          <p:cNvPr id="32" name="Shape 29"/>
          <p:cNvSpPr/>
          <p:nvPr/>
        </p:nvSpPr>
        <p:spPr>
          <a:xfrm>
            <a:off x="548640" y="5440680"/>
            <a:ext cx="11091672" cy="822960"/>
          </a:xfrm>
          <a:prstGeom prst="roundRect">
            <a:avLst>
              <a:gd name="adj" fmla="val 13333"/>
            </a:avLst>
          </a:prstGeom>
          <a:solidFill>
            <a:srgbClr val="F1F5F0"/>
          </a:solidFill>
          <a:ln/>
        </p:spPr>
      </p:sp>
      <p:sp>
        <p:nvSpPr>
          <p:cNvPr id="33" name="Text 30"/>
          <p:cNvSpPr txBox="1"/>
          <p:nvPr/>
        </p:nvSpPr>
        <p:spPr>
          <a:xfrm>
            <a:off x="777240" y="5440680"/>
            <a:ext cx="10698480" cy="822960"/>
          </a:xfrm>
          <a:prstGeom prst="rect">
            <a:avLst/>
          </a:prstGeom>
          <a:noFill/>
          <a:ln/>
        </p:spPr>
        <p:txBody>
          <a:bodyPr wrap="square" lIns="0" tIns="0" rIns="0" bIns="0" rtlCol="0" anchor="ctr"/>
          <a:lstStyle/>
          <a:p>
            <a:pPr indent="0" marL="0">
              <a:buNone/>
            </a:pPr>
            <a:r>
              <a:rPr lang="en-US" sz="1300" b="1" dirty="0">
                <a:solidFill>
                  <a:schemeClr val="tx2"/>
                </a:solidFill>
              </a:rPr>
              <a:t>How it breaks down: </a:t>
            </a:r>
            <a:pPr indent="0" marL="0">
              <a:buNone/>
            </a:pPr>
            <a:r>
              <a:rPr lang="en-US" sz="1300" dirty="0">
                <a:solidFill>
                  <a:schemeClr val="tx1"/>
                </a:solidFill>
              </a:rPr>
              <a:t>soil bacteria such as Streptomyces and Gordonia cut rubber chains with latex-clearing protein, white-rot fungi break down lignin, and soil microbes digest cotton and mycelium. Vulcanised rubber is slower than raw latex, so our first lab test is a 180-day soil burial.</a:t>
            </a:r>
            <a:endParaRPr lang="en-US" sz="1300" dirty="0"/>
          </a:p>
        </p:txBody>
      </p:sp>
      <p:sp>
        <p:nvSpPr>
          <p:cNvPr id="34" name="Text 31"/>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Sources: Frontiers in Microbiology (2024) and Brazilian Journal of Microbiology on rubber-degrading bacteria; E-Waste (Management) Rules, 2022. Per-pair figures assume a 300 g sole per shoe.</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Social and economic impact</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Every pair buys from farmers, mills and beekeepers</a:t>
            </a:r>
            <a:endParaRPr lang="en-US" sz="3000" dirty="0"/>
          </a:p>
        </p:txBody>
      </p:sp>
      <p:sp>
        <p:nvSpPr>
          <p:cNvPr id="4" name="Shape 2"/>
          <p:cNvSpPr/>
          <p:nvPr/>
        </p:nvSpPr>
        <p:spPr>
          <a:xfrm>
            <a:off x="548640" y="1737360"/>
            <a:ext cx="2596896" cy="2743200"/>
          </a:xfrm>
          <a:prstGeom prst="roundRect">
            <a:avLst>
              <a:gd name="adj" fmla="val 4225"/>
            </a:avLst>
          </a:prstGeom>
          <a:solidFill>
            <a:srgbClr val="F1F5F0"/>
          </a:solidFill>
          <a:ln/>
        </p:spPr>
      </p:sp>
      <p:sp>
        <p:nvSpPr>
          <p:cNvPr id="5" name="Shape 3"/>
          <p:cNvSpPr/>
          <p:nvPr/>
        </p:nvSpPr>
        <p:spPr>
          <a:xfrm>
            <a:off x="777240" y="1965960"/>
            <a:ext cx="685800" cy="685800"/>
          </a:xfrm>
          <a:prstGeom prst="ellipse">
            <a:avLst/>
          </a:prstGeom>
          <a:solidFill>
            <a:srgbClr val="FFFFFF"/>
          </a:solidFill>
          <a:ln/>
        </p:spPr>
      </p:sp>
      <p:pic>
        <p:nvPicPr>
          <p:cNvPr id="6" name="Image 0" descr="/home/claude/solum/deck/img/ic_LuTreeDeciduous_g.png">    </p:cNvPr>
          <p:cNvPicPr>
            <a:picLocks noChangeAspect="1"/>
          </p:cNvPicPr>
          <p:nvPr/>
        </p:nvPicPr>
        <p:blipFill>
          <a:blip r:embed="rId1"/>
          <a:stretch>
            <a:fillRect/>
          </a:stretch>
        </p:blipFill>
        <p:spPr>
          <a:xfrm>
            <a:off x="928116" y="2116836"/>
            <a:ext cx="384048" cy="384048"/>
          </a:xfrm>
          <a:prstGeom prst="rect">
            <a:avLst/>
          </a:prstGeom>
        </p:spPr>
      </p:pic>
      <p:sp>
        <p:nvSpPr>
          <p:cNvPr id="7" name="Text 4"/>
          <p:cNvSpPr txBox="1"/>
          <p:nvPr/>
        </p:nvSpPr>
        <p:spPr>
          <a:xfrm>
            <a:off x="777240" y="2761488"/>
            <a:ext cx="2139696" cy="365760"/>
          </a:xfrm>
          <a:prstGeom prst="rect">
            <a:avLst/>
          </a:prstGeom>
          <a:noFill/>
          <a:ln/>
        </p:spPr>
        <p:txBody>
          <a:bodyPr wrap="square" lIns="0" tIns="0" rIns="0" bIns="0" rtlCol="0" anchor="t"/>
          <a:lstStyle/>
          <a:p>
            <a:pPr indent="0" marL="0">
              <a:buNone/>
            </a:pPr>
            <a:r>
              <a:rPr lang="en-US" sz="1700" b="1" dirty="0">
                <a:solidFill>
                  <a:schemeClr val="tx2"/>
                </a:solidFill>
              </a:rPr>
              <a:t>Rubber growers</a:t>
            </a:r>
            <a:endParaRPr lang="en-US" sz="1700" dirty="0"/>
          </a:p>
        </p:txBody>
      </p:sp>
      <p:sp>
        <p:nvSpPr>
          <p:cNvPr id="8" name="Text 5"/>
          <p:cNvSpPr txBox="1"/>
          <p:nvPr/>
        </p:nvSpPr>
        <p:spPr>
          <a:xfrm>
            <a:off x="777240" y="3127248"/>
            <a:ext cx="2139696" cy="1280160"/>
          </a:xfrm>
          <a:prstGeom prst="rect">
            <a:avLst/>
          </a:prstGeom>
          <a:noFill/>
          <a:ln/>
        </p:spPr>
        <p:txBody>
          <a:bodyPr wrap="square" lIns="0" tIns="0" rIns="0" bIns="0" rtlCol="0" anchor="t"/>
          <a:lstStyle/>
          <a:p>
            <a:pPr indent="0" marL="0">
              <a:buNone/>
            </a:pPr>
            <a:r>
              <a:rPr lang="en-US" sz="1350" dirty="0">
                <a:solidFill>
                  <a:schemeClr val="tx1"/>
                </a:solidFill>
              </a:rPr>
              <a:t>India has over 13 lakh rubber growers, mostly smallholders. Solum is a new, higher-value buyer for their latex.</a:t>
            </a:r>
            <a:endParaRPr lang="en-US" sz="1350" dirty="0"/>
          </a:p>
        </p:txBody>
      </p:sp>
      <p:sp>
        <p:nvSpPr>
          <p:cNvPr id="9" name="Shape 6"/>
          <p:cNvSpPr/>
          <p:nvPr/>
        </p:nvSpPr>
        <p:spPr>
          <a:xfrm>
            <a:off x="3378708" y="1737360"/>
            <a:ext cx="2596896" cy="2743200"/>
          </a:xfrm>
          <a:prstGeom prst="roundRect">
            <a:avLst>
              <a:gd name="adj" fmla="val 4225"/>
            </a:avLst>
          </a:prstGeom>
          <a:solidFill>
            <a:srgbClr val="F1F5F0"/>
          </a:solidFill>
          <a:ln/>
        </p:spPr>
      </p:sp>
      <p:sp>
        <p:nvSpPr>
          <p:cNvPr id="10" name="Shape 7"/>
          <p:cNvSpPr/>
          <p:nvPr/>
        </p:nvSpPr>
        <p:spPr>
          <a:xfrm>
            <a:off x="3607308" y="1965960"/>
            <a:ext cx="685800" cy="685800"/>
          </a:xfrm>
          <a:prstGeom prst="ellipse">
            <a:avLst/>
          </a:prstGeom>
          <a:solidFill>
            <a:srgbClr val="FFFFFF"/>
          </a:solidFill>
          <a:ln/>
        </p:spPr>
      </p:sp>
      <p:pic>
        <p:nvPicPr>
          <p:cNvPr id="11" name="Image 1" descr="/home/claude/solum/deck/img/ic_LuWheat_g.png">    </p:cNvPr>
          <p:cNvPicPr>
            <a:picLocks noChangeAspect="1"/>
          </p:cNvPicPr>
          <p:nvPr/>
        </p:nvPicPr>
        <p:blipFill>
          <a:blip r:embed="rId2"/>
          <a:stretch>
            <a:fillRect/>
          </a:stretch>
        </p:blipFill>
        <p:spPr>
          <a:xfrm>
            <a:off x="3758184" y="2116836"/>
            <a:ext cx="384048" cy="384048"/>
          </a:xfrm>
          <a:prstGeom prst="rect">
            <a:avLst/>
          </a:prstGeom>
        </p:spPr>
      </p:pic>
      <p:sp>
        <p:nvSpPr>
          <p:cNvPr id="12" name="Text 8"/>
          <p:cNvSpPr txBox="1"/>
          <p:nvPr/>
        </p:nvSpPr>
        <p:spPr>
          <a:xfrm>
            <a:off x="3607308" y="2761488"/>
            <a:ext cx="2139696" cy="365760"/>
          </a:xfrm>
          <a:prstGeom prst="rect">
            <a:avLst/>
          </a:prstGeom>
          <a:noFill/>
          <a:ln/>
        </p:spPr>
        <p:txBody>
          <a:bodyPr wrap="square" lIns="0" tIns="0" rIns="0" bIns="0" rtlCol="0" anchor="t"/>
          <a:lstStyle/>
          <a:p>
            <a:pPr indent="0" marL="0">
              <a:buNone/>
            </a:pPr>
            <a:r>
              <a:rPr lang="en-US" sz="1700" b="1" dirty="0">
                <a:solidFill>
                  <a:schemeClr val="tx2"/>
                </a:solidFill>
              </a:rPr>
              <a:t>Rice mills</a:t>
            </a:r>
            <a:endParaRPr lang="en-US" sz="1700" dirty="0"/>
          </a:p>
        </p:txBody>
      </p:sp>
      <p:sp>
        <p:nvSpPr>
          <p:cNvPr id="13" name="Text 9"/>
          <p:cNvSpPr txBox="1"/>
          <p:nvPr/>
        </p:nvSpPr>
        <p:spPr>
          <a:xfrm>
            <a:off x="3607308" y="3127248"/>
            <a:ext cx="2139696" cy="1280160"/>
          </a:xfrm>
          <a:prstGeom prst="rect">
            <a:avLst/>
          </a:prstGeom>
          <a:noFill/>
          <a:ln/>
        </p:spPr>
        <p:txBody>
          <a:bodyPr wrap="square" lIns="0" tIns="0" rIns="0" bIns="0" rtlCol="0" anchor="t"/>
          <a:lstStyle/>
          <a:p>
            <a:pPr indent="0" marL="0">
              <a:buNone/>
            </a:pPr>
            <a:r>
              <a:rPr lang="en-US" sz="1350" dirty="0">
                <a:solidFill>
                  <a:schemeClr val="tx1"/>
                </a:solidFill>
              </a:rPr>
              <a:t>Husk ash becomes something to sell instead of something to dump. India produces about 24 million tonnes of husk a year.</a:t>
            </a:r>
            <a:endParaRPr lang="en-US" sz="1350" dirty="0"/>
          </a:p>
        </p:txBody>
      </p:sp>
      <p:sp>
        <p:nvSpPr>
          <p:cNvPr id="14" name="Shape 10"/>
          <p:cNvSpPr/>
          <p:nvPr/>
        </p:nvSpPr>
        <p:spPr>
          <a:xfrm>
            <a:off x="6208776" y="1737360"/>
            <a:ext cx="2596896" cy="2743200"/>
          </a:xfrm>
          <a:prstGeom prst="roundRect">
            <a:avLst>
              <a:gd name="adj" fmla="val 4225"/>
            </a:avLst>
          </a:prstGeom>
          <a:solidFill>
            <a:srgbClr val="F1F5F0"/>
          </a:solidFill>
          <a:ln/>
        </p:spPr>
      </p:sp>
      <p:sp>
        <p:nvSpPr>
          <p:cNvPr id="15" name="Shape 11"/>
          <p:cNvSpPr/>
          <p:nvPr/>
        </p:nvSpPr>
        <p:spPr>
          <a:xfrm>
            <a:off x="6437376" y="1965960"/>
            <a:ext cx="685800" cy="685800"/>
          </a:xfrm>
          <a:prstGeom prst="ellipse">
            <a:avLst/>
          </a:prstGeom>
          <a:solidFill>
            <a:srgbClr val="FFFFFF"/>
          </a:solidFill>
          <a:ln/>
        </p:spPr>
      </p:sp>
      <p:pic>
        <p:nvPicPr>
          <p:cNvPr id="16" name="Image 2" descr="/home/claude/solum/deck/img/ic_LuFlower2_g.png">    </p:cNvPr>
          <p:cNvPicPr>
            <a:picLocks noChangeAspect="1"/>
          </p:cNvPicPr>
          <p:nvPr/>
        </p:nvPicPr>
        <p:blipFill>
          <a:blip r:embed="rId3"/>
          <a:stretch>
            <a:fillRect/>
          </a:stretch>
        </p:blipFill>
        <p:spPr>
          <a:xfrm>
            <a:off x="6588252" y="2116836"/>
            <a:ext cx="384048" cy="384048"/>
          </a:xfrm>
          <a:prstGeom prst="rect">
            <a:avLst/>
          </a:prstGeom>
        </p:spPr>
      </p:pic>
      <p:sp>
        <p:nvSpPr>
          <p:cNvPr id="17" name="Text 12"/>
          <p:cNvSpPr txBox="1"/>
          <p:nvPr/>
        </p:nvSpPr>
        <p:spPr>
          <a:xfrm>
            <a:off x="6437376" y="2761488"/>
            <a:ext cx="2139696" cy="365760"/>
          </a:xfrm>
          <a:prstGeom prst="rect">
            <a:avLst/>
          </a:prstGeom>
          <a:noFill/>
          <a:ln/>
        </p:spPr>
        <p:txBody>
          <a:bodyPr wrap="square" lIns="0" tIns="0" rIns="0" bIns="0" rtlCol="0" anchor="t"/>
          <a:lstStyle/>
          <a:p>
            <a:pPr indent="0" marL="0">
              <a:buNone/>
            </a:pPr>
            <a:r>
              <a:rPr lang="en-US" sz="1700" b="1" dirty="0">
                <a:solidFill>
                  <a:schemeClr val="tx2"/>
                </a:solidFill>
              </a:rPr>
              <a:t>Beekeepers</a:t>
            </a:r>
            <a:endParaRPr lang="en-US" sz="1700" dirty="0"/>
          </a:p>
        </p:txBody>
      </p:sp>
      <p:sp>
        <p:nvSpPr>
          <p:cNvPr id="18" name="Text 13"/>
          <p:cNvSpPr txBox="1"/>
          <p:nvPr/>
        </p:nvSpPr>
        <p:spPr>
          <a:xfrm>
            <a:off x="6437376" y="3127248"/>
            <a:ext cx="2139696" cy="1280160"/>
          </a:xfrm>
          <a:prstGeom prst="rect">
            <a:avLst/>
          </a:prstGeom>
          <a:noFill/>
          <a:ln/>
        </p:spPr>
        <p:txBody>
          <a:bodyPr wrap="square" lIns="0" tIns="0" rIns="0" bIns="0" rtlCol="0" anchor="t"/>
          <a:lstStyle/>
          <a:p>
            <a:pPr indent="0" marL="0">
              <a:buNone/>
            </a:pPr>
            <a:r>
              <a:rPr lang="en-US" sz="1350" dirty="0">
                <a:solidFill>
                  <a:schemeClr val="tx1"/>
                </a:solidFill>
              </a:rPr>
              <a:t>Beeswax for the finish, bought from rural and forest beekeepers.</a:t>
            </a:r>
            <a:endParaRPr lang="en-US" sz="1350" dirty="0"/>
          </a:p>
        </p:txBody>
      </p:sp>
      <p:sp>
        <p:nvSpPr>
          <p:cNvPr id="19" name="Shape 14"/>
          <p:cNvSpPr/>
          <p:nvPr/>
        </p:nvSpPr>
        <p:spPr>
          <a:xfrm>
            <a:off x="9038844" y="1737360"/>
            <a:ext cx="2596896" cy="2743200"/>
          </a:xfrm>
          <a:prstGeom prst="roundRect">
            <a:avLst>
              <a:gd name="adj" fmla="val 4225"/>
            </a:avLst>
          </a:prstGeom>
          <a:solidFill>
            <a:srgbClr val="F1F5F0"/>
          </a:solidFill>
          <a:ln/>
        </p:spPr>
      </p:sp>
      <p:sp>
        <p:nvSpPr>
          <p:cNvPr id="20" name="Shape 15"/>
          <p:cNvSpPr/>
          <p:nvPr/>
        </p:nvSpPr>
        <p:spPr>
          <a:xfrm>
            <a:off x="9267444" y="1965960"/>
            <a:ext cx="685800" cy="685800"/>
          </a:xfrm>
          <a:prstGeom prst="ellipse">
            <a:avLst/>
          </a:prstGeom>
          <a:solidFill>
            <a:srgbClr val="FFFFFF"/>
          </a:solidFill>
          <a:ln/>
        </p:spPr>
      </p:sp>
      <p:pic>
        <p:nvPicPr>
          <p:cNvPr id="21" name="Image 3" descr="/home/claude/solum/deck/img/ic_LuFactory_g.png">    </p:cNvPr>
          <p:cNvPicPr>
            <a:picLocks noChangeAspect="1"/>
          </p:cNvPicPr>
          <p:nvPr/>
        </p:nvPicPr>
        <p:blipFill>
          <a:blip r:embed="rId4"/>
          <a:stretch>
            <a:fillRect/>
          </a:stretch>
        </p:blipFill>
        <p:spPr>
          <a:xfrm>
            <a:off x="9418320" y="2116836"/>
            <a:ext cx="384048" cy="384048"/>
          </a:xfrm>
          <a:prstGeom prst="rect">
            <a:avLst/>
          </a:prstGeom>
        </p:spPr>
      </p:pic>
      <p:sp>
        <p:nvSpPr>
          <p:cNvPr id="22" name="Text 16"/>
          <p:cNvSpPr txBox="1"/>
          <p:nvPr/>
        </p:nvSpPr>
        <p:spPr>
          <a:xfrm>
            <a:off x="9267444" y="2761488"/>
            <a:ext cx="2139696" cy="365760"/>
          </a:xfrm>
          <a:prstGeom prst="rect">
            <a:avLst/>
          </a:prstGeom>
          <a:noFill/>
          <a:ln/>
        </p:spPr>
        <p:txBody>
          <a:bodyPr wrap="square" lIns="0" tIns="0" rIns="0" bIns="0" rtlCol="0" anchor="t"/>
          <a:lstStyle/>
          <a:p>
            <a:pPr indent="0" marL="0">
              <a:buNone/>
            </a:pPr>
            <a:r>
              <a:rPr lang="en-US" sz="1700" b="1" dirty="0">
                <a:solidFill>
                  <a:schemeClr val="tx2"/>
                </a:solidFill>
              </a:rPr>
              <a:t>Footwear makers</a:t>
            </a:r>
            <a:endParaRPr lang="en-US" sz="1700" dirty="0"/>
          </a:p>
        </p:txBody>
      </p:sp>
      <p:sp>
        <p:nvSpPr>
          <p:cNvPr id="23" name="Text 17"/>
          <p:cNvSpPr txBox="1"/>
          <p:nvPr/>
        </p:nvSpPr>
        <p:spPr>
          <a:xfrm>
            <a:off x="9267444" y="3127248"/>
            <a:ext cx="2139696" cy="1280160"/>
          </a:xfrm>
          <a:prstGeom prst="rect">
            <a:avLst/>
          </a:prstGeom>
          <a:noFill/>
          <a:ln/>
        </p:spPr>
        <p:txBody>
          <a:bodyPr wrap="square" lIns="0" tIns="0" rIns="0" bIns="0" rtlCol="0" anchor="t"/>
          <a:lstStyle/>
          <a:p>
            <a:pPr indent="0" marL="0">
              <a:buNone/>
            </a:pPr>
            <a:r>
              <a:rPr lang="en-US" sz="1350" dirty="0">
                <a:solidFill>
                  <a:schemeClr val="tx1"/>
                </a:solidFill>
              </a:rPr>
              <a:t>Made with existing South Indian footwear makers, using rubber moulding skills they already have.</a:t>
            </a:r>
            <a:endParaRPr lang="en-US" sz="1350" dirty="0"/>
          </a:p>
        </p:txBody>
      </p:sp>
      <p:sp>
        <p:nvSpPr>
          <p:cNvPr id="24" name="Shape 18"/>
          <p:cNvSpPr/>
          <p:nvPr/>
        </p:nvSpPr>
        <p:spPr>
          <a:xfrm>
            <a:off x="548640" y="4709160"/>
            <a:ext cx="11091672" cy="1417320"/>
          </a:xfrm>
          <a:prstGeom prst="roundRect">
            <a:avLst>
              <a:gd name="adj" fmla="val 7742"/>
            </a:avLst>
          </a:prstGeom>
          <a:solidFill>
            <a:srgbClr val="143A2E"/>
          </a:solidFill>
          <a:ln/>
        </p:spPr>
      </p:sp>
      <p:sp>
        <p:nvSpPr>
          <p:cNvPr id="25" name="Shape 19"/>
          <p:cNvSpPr/>
          <p:nvPr/>
        </p:nvSpPr>
        <p:spPr>
          <a:xfrm>
            <a:off x="841248" y="5001768"/>
            <a:ext cx="822960" cy="822960"/>
          </a:xfrm>
          <a:prstGeom prst="ellipse">
            <a:avLst/>
          </a:prstGeom>
          <a:solidFill>
            <a:srgbClr val="2F6B4F"/>
          </a:solidFill>
          <a:ln/>
        </p:spPr>
      </p:sp>
      <p:pic>
        <p:nvPicPr>
          <p:cNvPr id="26" name="Image 4" descr="/home/claude/solum/deck/img/ic_LuHeartPulse_w.png">    </p:cNvPr>
          <p:cNvPicPr>
            <a:picLocks noChangeAspect="1"/>
          </p:cNvPicPr>
          <p:nvPr/>
        </p:nvPicPr>
        <p:blipFill>
          <a:blip r:embed="rId5"/>
          <a:stretch>
            <a:fillRect/>
          </a:stretch>
        </p:blipFill>
        <p:spPr>
          <a:xfrm>
            <a:off x="1022299" y="5182819"/>
            <a:ext cx="460858" cy="460858"/>
          </a:xfrm>
          <a:prstGeom prst="rect">
            <a:avLst/>
          </a:prstGeom>
        </p:spPr>
      </p:pic>
      <p:sp>
        <p:nvSpPr>
          <p:cNvPr id="27" name="Text 20"/>
          <p:cNvSpPr txBox="1"/>
          <p:nvPr/>
        </p:nvSpPr>
        <p:spPr>
          <a:xfrm>
            <a:off x="1920240" y="4800600"/>
            <a:ext cx="9509760" cy="1234440"/>
          </a:xfrm>
          <a:prstGeom prst="rect">
            <a:avLst/>
          </a:prstGeom>
          <a:noFill/>
          <a:ln/>
        </p:spPr>
        <p:txBody>
          <a:bodyPr wrap="square" lIns="0" tIns="0" rIns="0" bIns="0" rtlCol="0" anchor="ctr"/>
          <a:lstStyle/>
          <a:p>
            <a:pPr indent="0" marL="0">
              <a:spcAft>
                <a:spcPts val="500"/>
              </a:spcAft>
              <a:buNone/>
            </a:pPr>
            <a:r>
              <a:rPr lang="en-US" sz="1850" b="1" dirty="0">
                <a:solidFill>
                  <a:srgbClr val="FFFFFF"/>
                </a:solidFill>
              </a:rPr>
              <a:t>Older adults, people with diabetes and athletes get early, plain-language insight.</a:t>
            </a:r>
            <a:endParaRPr lang="en-US" sz="1500" dirty="0"/>
          </a:p>
          <a:p>
            <a:pPr indent="0" marL="0">
              <a:spcAft>
                <a:spcPts val="500"/>
              </a:spcAft>
              <a:buNone/>
            </a:pPr>
            <a:r>
              <a:rPr lang="en-US" sz="1450" dirty="0">
                <a:solidFill>
                  <a:srgbClr val="D8E3DC"/>
                </a:solidFill>
              </a:rPr>
              <a:t>India has 149 million people aged 60 and over and 101 million with diabetes. The Slide is priced and designed for older users; the Knee band for sports academies and rehab.</a:t>
            </a:r>
            <a:endParaRPr lang="en-US" sz="1500" dirty="0"/>
          </a:p>
        </p:txBody>
      </p:sp>
      <p:sp>
        <p:nvSpPr>
          <p:cNvPr id="28" name="Text 21"/>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Sources: Rubber Board of India, 2026; UNFPA India Ageing Report 2023; ICMR-INDIAB, 2023; Journal of Metals, Materials and Minerals review of rice husk ash.</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Business model</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One price, no subscription</a:t>
            </a:r>
            <a:endParaRPr lang="en-US" sz="3000" dirty="0"/>
          </a:p>
        </p:txBody>
      </p:sp>
      <p:sp>
        <p:nvSpPr>
          <p:cNvPr id="4" name="Text 2"/>
          <p:cNvSpPr txBox="1"/>
          <p:nvPr/>
        </p:nvSpPr>
        <p:spPr>
          <a:xfrm>
            <a:off x="548640" y="1691640"/>
            <a:ext cx="2743200" cy="310896"/>
          </a:xfrm>
          <a:prstGeom prst="rect">
            <a:avLst/>
          </a:prstGeom>
          <a:noFill/>
          <a:ln/>
        </p:spPr>
        <p:txBody>
          <a:bodyPr wrap="square" lIns="0" tIns="0" rIns="0" bIns="0" rtlCol="0" anchor="t"/>
          <a:lstStyle/>
          <a:p>
            <a:pPr indent="0" marL="0">
              <a:buNone/>
            </a:pPr>
            <a:r>
              <a:rPr lang="en-US" sz="1600" b="1" dirty="0">
                <a:solidFill>
                  <a:schemeClr val="tx2"/>
                </a:solidFill>
              </a:rPr>
              <a:t>Solum Shoe</a:t>
            </a:r>
            <a:endParaRPr lang="en-US" sz="1600" dirty="0"/>
          </a:p>
        </p:txBody>
      </p:sp>
      <p:sp>
        <p:nvSpPr>
          <p:cNvPr id="5" name="Text 3"/>
          <p:cNvSpPr txBox="1"/>
          <p:nvPr/>
        </p:nvSpPr>
        <p:spPr>
          <a:xfrm>
            <a:off x="3017520" y="1691640"/>
            <a:ext cx="2423160" cy="310896"/>
          </a:xfrm>
          <a:prstGeom prst="rect">
            <a:avLst/>
          </a:prstGeom>
          <a:noFill/>
          <a:ln/>
        </p:spPr>
        <p:txBody>
          <a:bodyPr wrap="square" lIns="0" tIns="0" rIns="0" bIns="0" rtlCol="0" anchor="t"/>
          <a:lstStyle/>
          <a:p>
            <a:pPr algn="r" indent="0" marL="0">
              <a:buNone/>
            </a:pPr>
            <a:r>
              <a:rPr lang="en-US" sz="1600" b="1" dirty="0">
                <a:solidFill>
                  <a:schemeClr val="accent5"/>
                </a:solidFill>
              </a:rPr>
              <a:t>₹9,999</a:t>
            </a:r>
            <a:endParaRPr lang="en-US" sz="1600" dirty="0"/>
          </a:p>
        </p:txBody>
      </p:sp>
      <p:sp>
        <p:nvSpPr>
          <p:cNvPr id="6" name="Text 4"/>
          <p:cNvSpPr txBox="1"/>
          <p:nvPr/>
        </p:nvSpPr>
        <p:spPr>
          <a:xfrm>
            <a:off x="548640" y="2011680"/>
            <a:ext cx="4892040" cy="329184"/>
          </a:xfrm>
          <a:prstGeom prst="rect">
            <a:avLst/>
          </a:prstGeom>
          <a:noFill/>
          <a:ln/>
        </p:spPr>
        <p:txBody>
          <a:bodyPr wrap="square" lIns="0" tIns="0" rIns="0" bIns="0" rtlCol="0" anchor="t"/>
          <a:lstStyle/>
          <a:p>
            <a:pPr indent="0" marL="0">
              <a:buNone/>
            </a:pPr>
            <a:r>
              <a:rPr lang="en-US" sz="1250" dirty="0">
                <a:solidFill>
                  <a:schemeClr val="tx1"/>
                </a:solidFill>
              </a:rPr>
              <a:t>Walkers and runners aged 20 to 45 who already buy fitness wearables.</a:t>
            </a:r>
            <a:endParaRPr lang="en-US" sz="1250" dirty="0"/>
          </a:p>
        </p:txBody>
      </p:sp>
      <p:sp>
        <p:nvSpPr>
          <p:cNvPr id="7" name="Shape 5"/>
          <p:cNvSpPr/>
          <p:nvPr/>
        </p:nvSpPr>
        <p:spPr>
          <a:xfrm>
            <a:off x="548640" y="2359152"/>
            <a:ext cx="4892040" cy="0"/>
          </a:xfrm>
          <a:prstGeom prst="line">
            <a:avLst/>
          </a:prstGeom>
          <a:noFill/>
          <a:ln w="9525">
            <a:solidFill>
              <a:srgbClr val="D6DED8"/>
            </a:solidFill>
            <a:prstDash val="solid"/>
          </a:ln>
        </p:spPr>
      </p:sp>
      <p:sp>
        <p:nvSpPr>
          <p:cNvPr id="8" name="Text 6"/>
          <p:cNvSpPr txBox="1"/>
          <p:nvPr/>
        </p:nvSpPr>
        <p:spPr>
          <a:xfrm>
            <a:off x="548640" y="2404872"/>
            <a:ext cx="2743200" cy="310896"/>
          </a:xfrm>
          <a:prstGeom prst="rect">
            <a:avLst/>
          </a:prstGeom>
          <a:noFill/>
          <a:ln/>
        </p:spPr>
        <p:txBody>
          <a:bodyPr wrap="square" lIns="0" tIns="0" rIns="0" bIns="0" rtlCol="0" anchor="t"/>
          <a:lstStyle/>
          <a:p>
            <a:pPr indent="0" marL="0">
              <a:buNone/>
            </a:pPr>
            <a:r>
              <a:rPr lang="en-US" sz="1600" b="1" dirty="0">
                <a:solidFill>
                  <a:schemeClr val="tx2"/>
                </a:solidFill>
              </a:rPr>
              <a:t>Solum Slide</a:t>
            </a:r>
            <a:endParaRPr lang="en-US" sz="1600" dirty="0"/>
          </a:p>
        </p:txBody>
      </p:sp>
      <p:sp>
        <p:nvSpPr>
          <p:cNvPr id="9" name="Text 7"/>
          <p:cNvSpPr txBox="1"/>
          <p:nvPr/>
        </p:nvSpPr>
        <p:spPr>
          <a:xfrm>
            <a:off x="3017520" y="2404872"/>
            <a:ext cx="2423160" cy="310896"/>
          </a:xfrm>
          <a:prstGeom prst="rect">
            <a:avLst/>
          </a:prstGeom>
          <a:noFill/>
          <a:ln/>
        </p:spPr>
        <p:txBody>
          <a:bodyPr wrap="square" lIns="0" tIns="0" rIns="0" bIns="0" rtlCol="0" anchor="t"/>
          <a:lstStyle/>
          <a:p>
            <a:pPr algn="r" indent="0" marL="0">
              <a:buNone/>
            </a:pPr>
            <a:r>
              <a:rPr lang="en-US" sz="1600" b="1" dirty="0">
                <a:solidFill>
                  <a:schemeClr val="accent5"/>
                </a:solidFill>
              </a:rPr>
              <a:t>₹5,999</a:t>
            </a:r>
            <a:endParaRPr lang="en-US" sz="1600" dirty="0"/>
          </a:p>
        </p:txBody>
      </p:sp>
      <p:sp>
        <p:nvSpPr>
          <p:cNvPr id="10" name="Text 8"/>
          <p:cNvSpPr txBox="1"/>
          <p:nvPr/>
        </p:nvSpPr>
        <p:spPr>
          <a:xfrm>
            <a:off x="548640" y="2724912"/>
            <a:ext cx="4892040" cy="329184"/>
          </a:xfrm>
          <a:prstGeom prst="rect">
            <a:avLst/>
          </a:prstGeom>
          <a:noFill/>
          <a:ln/>
        </p:spPr>
        <p:txBody>
          <a:bodyPr wrap="square" lIns="0" tIns="0" rIns="0" bIns="0" rtlCol="0" anchor="t"/>
          <a:lstStyle/>
          <a:p>
            <a:pPr indent="0" marL="0">
              <a:buNone/>
            </a:pPr>
            <a:r>
              <a:rPr lang="en-US" sz="1250" dirty="0">
                <a:solidFill>
                  <a:schemeClr val="tx1"/>
                </a:solidFill>
              </a:rPr>
              <a:t>Adults over 60, often bought for them by their children.</a:t>
            </a:r>
            <a:endParaRPr lang="en-US" sz="1250" dirty="0"/>
          </a:p>
        </p:txBody>
      </p:sp>
      <p:sp>
        <p:nvSpPr>
          <p:cNvPr id="11" name="Shape 9"/>
          <p:cNvSpPr/>
          <p:nvPr/>
        </p:nvSpPr>
        <p:spPr>
          <a:xfrm>
            <a:off x="548640" y="3072384"/>
            <a:ext cx="4892040" cy="0"/>
          </a:xfrm>
          <a:prstGeom prst="line">
            <a:avLst/>
          </a:prstGeom>
          <a:noFill/>
          <a:ln w="9525">
            <a:solidFill>
              <a:srgbClr val="D6DED8"/>
            </a:solidFill>
            <a:prstDash val="solid"/>
          </a:ln>
        </p:spPr>
      </p:sp>
      <p:sp>
        <p:nvSpPr>
          <p:cNvPr id="12" name="Text 10"/>
          <p:cNvSpPr txBox="1"/>
          <p:nvPr/>
        </p:nvSpPr>
        <p:spPr>
          <a:xfrm>
            <a:off x="548640" y="3118104"/>
            <a:ext cx="2743200" cy="310896"/>
          </a:xfrm>
          <a:prstGeom prst="rect">
            <a:avLst/>
          </a:prstGeom>
          <a:noFill/>
          <a:ln/>
        </p:spPr>
        <p:txBody>
          <a:bodyPr wrap="square" lIns="0" tIns="0" rIns="0" bIns="0" rtlCol="0" anchor="t"/>
          <a:lstStyle/>
          <a:p>
            <a:pPr indent="0" marL="0">
              <a:buNone/>
            </a:pPr>
            <a:r>
              <a:rPr lang="en-US" sz="1600" b="1" dirty="0">
                <a:solidFill>
                  <a:schemeClr val="tx2"/>
                </a:solidFill>
              </a:rPr>
              <a:t>Solum Knee</a:t>
            </a:r>
            <a:endParaRPr lang="en-US" sz="1600" dirty="0"/>
          </a:p>
        </p:txBody>
      </p:sp>
      <p:sp>
        <p:nvSpPr>
          <p:cNvPr id="13" name="Text 11"/>
          <p:cNvSpPr txBox="1"/>
          <p:nvPr/>
        </p:nvSpPr>
        <p:spPr>
          <a:xfrm>
            <a:off x="3017520" y="3118104"/>
            <a:ext cx="2423160" cy="310896"/>
          </a:xfrm>
          <a:prstGeom prst="rect">
            <a:avLst/>
          </a:prstGeom>
          <a:noFill/>
          <a:ln/>
        </p:spPr>
        <p:txBody>
          <a:bodyPr wrap="square" lIns="0" tIns="0" rIns="0" bIns="0" rtlCol="0" anchor="t"/>
          <a:lstStyle/>
          <a:p>
            <a:pPr algn="r" indent="0" marL="0">
              <a:buNone/>
            </a:pPr>
            <a:r>
              <a:rPr lang="en-US" sz="1600" b="1" dirty="0">
                <a:solidFill>
                  <a:schemeClr val="accent5"/>
                </a:solidFill>
              </a:rPr>
              <a:t>₹6,999</a:t>
            </a:r>
            <a:endParaRPr lang="en-US" sz="1600" dirty="0"/>
          </a:p>
        </p:txBody>
      </p:sp>
      <p:sp>
        <p:nvSpPr>
          <p:cNvPr id="14" name="Text 12"/>
          <p:cNvSpPr txBox="1"/>
          <p:nvPr/>
        </p:nvSpPr>
        <p:spPr>
          <a:xfrm>
            <a:off x="548640" y="3438144"/>
            <a:ext cx="4892040" cy="329184"/>
          </a:xfrm>
          <a:prstGeom prst="rect">
            <a:avLst/>
          </a:prstGeom>
          <a:noFill/>
          <a:ln/>
        </p:spPr>
        <p:txBody>
          <a:bodyPr wrap="square" lIns="0" tIns="0" rIns="0" bIns="0" rtlCol="0" anchor="t"/>
          <a:lstStyle/>
          <a:p>
            <a:pPr indent="0" marL="0">
              <a:buNone/>
            </a:pPr>
            <a:r>
              <a:rPr lang="en-US" sz="1250" dirty="0">
                <a:solidFill>
                  <a:schemeClr val="tx1"/>
                </a:solidFill>
              </a:rPr>
              <a:t>Athletes, sports academies and knee rehab.</a:t>
            </a:r>
            <a:endParaRPr lang="en-US" sz="1250" dirty="0"/>
          </a:p>
        </p:txBody>
      </p:sp>
      <p:sp>
        <p:nvSpPr>
          <p:cNvPr id="15" name="Shape 13"/>
          <p:cNvSpPr/>
          <p:nvPr/>
        </p:nvSpPr>
        <p:spPr>
          <a:xfrm>
            <a:off x="548640" y="3785616"/>
            <a:ext cx="4892040" cy="0"/>
          </a:xfrm>
          <a:prstGeom prst="line">
            <a:avLst/>
          </a:prstGeom>
          <a:noFill/>
          <a:ln w="9525">
            <a:solidFill>
              <a:srgbClr val="D6DED8"/>
            </a:solidFill>
            <a:prstDash val="solid"/>
          </a:ln>
        </p:spPr>
      </p:sp>
      <p:sp>
        <p:nvSpPr>
          <p:cNvPr id="16" name="Text 14"/>
          <p:cNvSpPr txBox="1"/>
          <p:nvPr/>
        </p:nvSpPr>
        <p:spPr>
          <a:xfrm>
            <a:off x="548640" y="3831336"/>
            <a:ext cx="2743200" cy="310896"/>
          </a:xfrm>
          <a:prstGeom prst="rect">
            <a:avLst/>
          </a:prstGeom>
          <a:noFill/>
          <a:ln/>
        </p:spPr>
        <p:txBody>
          <a:bodyPr wrap="square" lIns="0" tIns="0" rIns="0" bIns="0" rtlCol="0" anchor="t"/>
          <a:lstStyle/>
          <a:p>
            <a:pPr indent="0" marL="0">
              <a:buNone/>
            </a:pPr>
            <a:r>
              <a:rPr lang="en-US" sz="1600" b="1" dirty="0">
                <a:solidFill>
                  <a:schemeClr val="tx2"/>
                </a:solidFill>
              </a:rPr>
              <a:t>Replacement shell</a:t>
            </a:r>
            <a:endParaRPr lang="en-US" sz="1600" dirty="0"/>
          </a:p>
        </p:txBody>
      </p:sp>
      <p:sp>
        <p:nvSpPr>
          <p:cNvPr id="17" name="Text 15"/>
          <p:cNvSpPr txBox="1"/>
          <p:nvPr/>
        </p:nvSpPr>
        <p:spPr>
          <a:xfrm>
            <a:off x="3017520" y="3831336"/>
            <a:ext cx="2423160" cy="310896"/>
          </a:xfrm>
          <a:prstGeom prst="rect">
            <a:avLst/>
          </a:prstGeom>
          <a:noFill/>
          <a:ln/>
        </p:spPr>
        <p:txBody>
          <a:bodyPr wrap="square" lIns="0" tIns="0" rIns="0" bIns="0" rtlCol="0" anchor="t"/>
          <a:lstStyle/>
          <a:p>
            <a:pPr algn="r" indent="0" marL="0">
              <a:buNone/>
            </a:pPr>
            <a:r>
              <a:rPr lang="en-US" sz="1600" b="1" dirty="0">
                <a:solidFill>
                  <a:schemeClr val="accent5"/>
                </a:solidFill>
              </a:rPr>
              <a:t>₹1,299 to ₹2,999</a:t>
            </a:r>
            <a:endParaRPr lang="en-US" sz="1600" dirty="0"/>
          </a:p>
        </p:txBody>
      </p:sp>
      <p:sp>
        <p:nvSpPr>
          <p:cNvPr id="18" name="Text 16"/>
          <p:cNvSpPr txBox="1"/>
          <p:nvPr/>
        </p:nvSpPr>
        <p:spPr>
          <a:xfrm>
            <a:off x="548640" y="4151376"/>
            <a:ext cx="4892040" cy="329184"/>
          </a:xfrm>
          <a:prstGeom prst="rect">
            <a:avLst/>
          </a:prstGeom>
          <a:noFill/>
          <a:ln/>
        </p:spPr>
        <p:txBody>
          <a:bodyPr wrap="square" lIns="0" tIns="0" rIns="0" bIns="0" rtlCol="0" anchor="t"/>
          <a:lstStyle/>
          <a:p>
            <a:pPr indent="0" marL="0">
              <a:buNone/>
            </a:pPr>
            <a:r>
              <a:rPr lang="en-US" sz="1250" dirty="0">
                <a:solidFill>
                  <a:schemeClr val="tx1"/>
                </a:solidFill>
              </a:rPr>
              <a:t>Move your core across. No new electronics.</a:t>
            </a:r>
            <a:endParaRPr lang="en-US" sz="1250" dirty="0"/>
          </a:p>
        </p:txBody>
      </p:sp>
      <p:sp>
        <p:nvSpPr>
          <p:cNvPr id="19" name="Shape 17"/>
          <p:cNvSpPr/>
          <p:nvPr/>
        </p:nvSpPr>
        <p:spPr>
          <a:xfrm>
            <a:off x="548640" y="4498848"/>
            <a:ext cx="4892040" cy="0"/>
          </a:xfrm>
          <a:prstGeom prst="line">
            <a:avLst/>
          </a:prstGeom>
          <a:noFill/>
          <a:ln w="9525">
            <a:solidFill>
              <a:srgbClr val="D6DED8"/>
            </a:solidFill>
            <a:prstDash val="solid"/>
          </a:ln>
        </p:spPr>
      </p:sp>
      <p:sp>
        <p:nvSpPr>
          <p:cNvPr id="20" name="Text 18"/>
          <p:cNvSpPr txBox="1"/>
          <p:nvPr/>
        </p:nvSpPr>
        <p:spPr>
          <a:xfrm>
            <a:off x="548640" y="4544568"/>
            <a:ext cx="2743200" cy="310896"/>
          </a:xfrm>
          <a:prstGeom prst="rect">
            <a:avLst/>
          </a:prstGeom>
          <a:noFill/>
          <a:ln/>
        </p:spPr>
        <p:txBody>
          <a:bodyPr wrap="square" lIns="0" tIns="0" rIns="0" bIns="0" rtlCol="0" anchor="t"/>
          <a:lstStyle/>
          <a:p>
            <a:pPr indent="0" marL="0">
              <a:buNone/>
            </a:pPr>
            <a:r>
              <a:rPr lang="en-US" sz="1600" b="1" dirty="0">
                <a:solidFill>
                  <a:schemeClr val="tx2"/>
                </a:solidFill>
              </a:rPr>
              <a:t>App and Coach</a:t>
            </a:r>
            <a:endParaRPr lang="en-US" sz="1600" dirty="0"/>
          </a:p>
        </p:txBody>
      </p:sp>
      <p:sp>
        <p:nvSpPr>
          <p:cNvPr id="21" name="Text 19"/>
          <p:cNvSpPr txBox="1"/>
          <p:nvPr/>
        </p:nvSpPr>
        <p:spPr>
          <a:xfrm>
            <a:off x="3017520" y="4544568"/>
            <a:ext cx="2423160" cy="310896"/>
          </a:xfrm>
          <a:prstGeom prst="rect">
            <a:avLst/>
          </a:prstGeom>
          <a:noFill/>
          <a:ln/>
        </p:spPr>
        <p:txBody>
          <a:bodyPr wrap="square" lIns="0" tIns="0" rIns="0" bIns="0" rtlCol="0" anchor="t"/>
          <a:lstStyle/>
          <a:p>
            <a:pPr algn="r" indent="0" marL="0">
              <a:buNone/>
            </a:pPr>
            <a:r>
              <a:rPr lang="en-US" sz="1600" b="1" dirty="0">
                <a:solidFill>
                  <a:schemeClr val="accent5"/>
                </a:solidFill>
              </a:rPr>
              <a:t>Free</a:t>
            </a:r>
            <a:endParaRPr lang="en-US" sz="1600" dirty="0"/>
          </a:p>
        </p:txBody>
      </p:sp>
      <p:sp>
        <p:nvSpPr>
          <p:cNvPr id="22" name="Text 20"/>
          <p:cNvSpPr txBox="1"/>
          <p:nvPr/>
        </p:nvSpPr>
        <p:spPr>
          <a:xfrm>
            <a:off x="548640" y="4864608"/>
            <a:ext cx="4892040" cy="329184"/>
          </a:xfrm>
          <a:prstGeom prst="rect">
            <a:avLst/>
          </a:prstGeom>
          <a:noFill/>
          <a:ln/>
        </p:spPr>
        <p:txBody>
          <a:bodyPr wrap="square" lIns="0" tIns="0" rIns="0" bIns="0" rtlCol="0" anchor="t"/>
          <a:lstStyle/>
          <a:p>
            <a:pPr indent="0" marL="0">
              <a:buNone/>
            </a:pPr>
            <a:r>
              <a:rPr lang="en-US" sz="1250" dirty="0">
                <a:solidFill>
                  <a:schemeClr val="tx1"/>
                </a:solidFill>
              </a:rPr>
              <a:t>Every feature comes with the product.</a:t>
            </a:r>
            <a:endParaRPr lang="en-US" sz="1250" dirty="0"/>
          </a:p>
        </p:txBody>
      </p:sp>
      <p:graphicFrame>
        <p:nvGraphicFramePr>
          <p:cNvPr id="23" name="Chart 0" descr=""/>
          <p:cNvGraphicFramePr/>
          <p:nvPr/>
        </p:nvGraphicFramePr>
        <p:xfrm>
          <a:off x="5806440" y="1600200"/>
          <a:ext cx="5852160" cy="3429000"/>
        </p:xfrm>
        <a:graphic xmlns:a="http://schemas.openxmlformats.org/drawingml/2006/main">
          <a:graphicData uri="http://schemas.openxmlformats.org/drawingml/2006/chart">
            <c:chart xmlns:c="http://schemas.openxmlformats.org/drawingml/2006/chart" r:id="rId1"/>
          </a:graphicData>
        </a:graphic>
      </p:graphicFrame>
      <p:sp>
        <p:nvSpPr>
          <p:cNvPr id="24" name="Shape 21"/>
          <p:cNvSpPr/>
          <p:nvPr/>
        </p:nvSpPr>
        <p:spPr>
          <a:xfrm>
            <a:off x="548640" y="5303520"/>
            <a:ext cx="3566160" cy="932688"/>
          </a:xfrm>
          <a:prstGeom prst="roundRect">
            <a:avLst>
              <a:gd name="adj" fmla="val 11765"/>
            </a:avLst>
          </a:prstGeom>
          <a:solidFill>
            <a:srgbClr val="F1F5F0"/>
          </a:solidFill>
          <a:ln/>
        </p:spPr>
      </p:sp>
      <p:sp>
        <p:nvSpPr>
          <p:cNvPr id="25" name="Text 22"/>
          <p:cNvSpPr txBox="1"/>
          <p:nvPr/>
        </p:nvSpPr>
        <p:spPr>
          <a:xfrm>
            <a:off x="749808" y="5394960"/>
            <a:ext cx="3163824" cy="786384"/>
          </a:xfrm>
          <a:prstGeom prst="rect">
            <a:avLst/>
          </a:prstGeom>
          <a:noFill/>
          <a:ln/>
        </p:spPr>
        <p:txBody>
          <a:bodyPr wrap="square" lIns="0" tIns="0" rIns="0" bIns="0" rtlCol="0" anchor="t"/>
          <a:lstStyle/>
          <a:p>
            <a:pPr indent="0" marL="0">
              <a:spcAft>
                <a:spcPts val="300"/>
              </a:spcAft>
              <a:buNone/>
            </a:pPr>
            <a:r>
              <a:rPr lang="en-US" sz="1450" b="1" dirty="0">
                <a:solidFill>
                  <a:schemeClr val="tx2"/>
                </a:solidFill>
              </a:rPr>
              <a:t>Revenue</a:t>
            </a:r>
            <a:endParaRPr lang="en-US" sz="1500" dirty="0"/>
          </a:p>
          <a:p>
            <a:pPr indent="0" marL="0">
              <a:spcAft>
                <a:spcPts val="300"/>
              </a:spcAft>
              <a:buNone/>
            </a:pPr>
            <a:r>
              <a:rPr lang="en-US" sz="1250" dirty="0">
                <a:solidFill>
                  <a:schemeClr val="tx1"/>
                </a:solidFill>
              </a:rPr>
              <a:t>Product sales first, then shell refills about once a year.</a:t>
            </a:r>
            <a:endParaRPr lang="en-US" sz="1500" dirty="0"/>
          </a:p>
        </p:txBody>
      </p:sp>
      <p:sp>
        <p:nvSpPr>
          <p:cNvPr id="26" name="Shape 23"/>
          <p:cNvSpPr/>
          <p:nvPr/>
        </p:nvSpPr>
        <p:spPr>
          <a:xfrm>
            <a:off x="4306824" y="5303520"/>
            <a:ext cx="3566160" cy="932688"/>
          </a:xfrm>
          <a:prstGeom prst="roundRect">
            <a:avLst>
              <a:gd name="adj" fmla="val 11765"/>
            </a:avLst>
          </a:prstGeom>
          <a:solidFill>
            <a:srgbClr val="F1F5F0"/>
          </a:solidFill>
          <a:ln/>
        </p:spPr>
      </p:sp>
      <p:sp>
        <p:nvSpPr>
          <p:cNvPr id="27" name="Text 24"/>
          <p:cNvSpPr txBox="1"/>
          <p:nvPr/>
        </p:nvSpPr>
        <p:spPr>
          <a:xfrm>
            <a:off x="4507992" y="5394960"/>
            <a:ext cx="3163824" cy="786384"/>
          </a:xfrm>
          <a:prstGeom prst="rect">
            <a:avLst/>
          </a:prstGeom>
          <a:noFill/>
          <a:ln/>
        </p:spPr>
        <p:txBody>
          <a:bodyPr wrap="square" lIns="0" tIns="0" rIns="0" bIns="0" rtlCol="0" anchor="t"/>
          <a:lstStyle/>
          <a:p>
            <a:pPr indent="0" marL="0">
              <a:spcAft>
                <a:spcPts val="300"/>
              </a:spcAft>
              <a:buNone/>
            </a:pPr>
            <a:r>
              <a:rPr lang="en-US" sz="1450" b="1" dirty="0">
                <a:solidFill>
                  <a:schemeClr val="tx2"/>
                </a:solidFill>
              </a:rPr>
              <a:t>Channels</a:t>
            </a:r>
            <a:endParaRPr lang="en-US" sz="1500" dirty="0"/>
          </a:p>
          <a:p>
            <a:pPr indent="0" marL="0">
              <a:spcAft>
                <a:spcPts val="300"/>
              </a:spcAft>
              <a:buNone/>
            </a:pPr>
            <a:r>
              <a:rPr lang="en-US" sz="1250" dirty="0">
                <a:solidFill>
                  <a:schemeClr val="tx1"/>
                </a:solidFill>
              </a:rPr>
              <a:t>Own website and marketplaces. Pharmacies for the Slide, academies and physios for the Knee.</a:t>
            </a:r>
            <a:endParaRPr lang="en-US" sz="1500" dirty="0"/>
          </a:p>
        </p:txBody>
      </p:sp>
      <p:sp>
        <p:nvSpPr>
          <p:cNvPr id="28" name="Shape 25"/>
          <p:cNvSpPr/>
          <p:nvPr/>
        </p:nvSpPr>
        <p:spPr>
          <a:xfrm>
            <a:off x="8065008" y="5303520"/>
            <a:ext cx="3566160" cy="932688"/>
          </a:xfrm>
          <a:prstGeom prst="roundRect">
            <a:avLst>
              <a:gd name="adj" fmla="val 11765"/>
            </a:avLst>
          </a:prstGeom>
          <a:solidFill>
            <a:srgbClr val="F1F5F0"/>
          </a:solidFill>
          <a:ln/>
        </p:spPr>
      </p:sp>
      <p:sp>
        <p:nvSpPr>
          <p:cNvPr id="29" name="Text 26"/>
          <p:cNvSpPr txBox="1"/>
          <p:nvPr/>
        </p:nvSpPr>
        <p:spPr>
          <a:xfrm>
            <a:off x="8266176" y="5394960"/>
            <a:ext cx="3163824" cy="786384"/>
          </a:xfrm>
          <a:prstGeom prst="rect">
            <a:avLst/>
          </a:prstGeom>
          <a:noFill/>
          <a:ln/>
        </p:spPr>
        <p:txBody>
          <a:bodyPr wrap="square" lIns="0" tIns="0" rIns="0" bIns="0" rtlCol="0" anchor="t"/>
          <a:lstStyle/>
          <a:p>
            <a:pPr indent="0" marL="0">
              <a:spcAft>
                <a:spcPts val="300"/>
              </a:spcAft>
              <a:buNone/>
            </a:pPr>
            <a:r>
              <a:rPr lang="en-US" sz="1450" b="1" dirty="0">
                <a:solidFill>
                  <a:schemeClr val="tx2"/>
                </a:solidFill>
              </a:rPr>
              <a:t>Scale</a:t>
            </a:r>
            <a:endParaRPr lang="en-US" sz="1500" dirty="0"/>
          </a:p>
          <a:p>
            <a:pPr indent="0" marL="0">
              <a:spcAft>
                <a:spcPts val="300"/>
              </a:spcAft>
              <a:buNone/>
            </a:pPr>
            <a:r>
              <a:rPr lang="en-US" sz="1250" dirty="0">
                <a:solidFill>
                  <a:schemeClr val="tx1"/>
                </a:solidFill>
              </a:rPr>
              <a:t>One core across three products. Contract manufacturing in existing footwear clusters.</a:t>
            </a:r>
            <a:endParaRPr lang="en-US" sz="1500" dirty="0"/>
          </a:p>
        </p:txBody>
      </p:sp>
      <p:sp>
        <p:nvSpPr>
          <p:cNvPr id="30" name="Text 27"/>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Costs are estimates at 10,000 units a year, to be confirmed with suppliers. Gross margin is before marketing and returns. Shoe and Slide prices include two cores and a dock.</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Feasibility and risks</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What could go wrong, and how we handle it</a:t>
            </a:r>
            <a:endParaRPr lang="en-US" sz="3000" dirty="0"/>
          </a:p>
        </p:txBody>
      </p:sp>
      <p:sp>
        <p:nvSpPr>
          <p:cNvPr id="4" name="Shape 2"/>
          <p:cNvSpPr/>
          <p:nvPr/>
        </p:nvSpPr>
        <p:spPr>
          <a:xfrm>
            <a:off x="548640" y="1819656"/>
            <a:ext cx="475488" cy="475488"/>
          </a:xfrm>
          <a:prstGeom prst="ellipse">
            <a:avLst/>
          </a:prstGeom>
          <a:solidFill>
            <a:srgbClr val="F1F5F0"/>
          </a:solidFill>
          <a:ln/>
        </p:spPr>
      </p:sp>
      <p:pic>
        <p:nvPicPr>
          <p:cNvPr id="5" name="Image 0" descr="/home/claude/solum/deck/img/ic_LuSprout_g.png">    </p:cNvPr>
          <p:cNvPicPr>
            <a:picLocks noChangeAspect="1"/>
          </p:cNvPicPr>
          <p:nvPr/>
        </p:nvPicPr>
        <p:blipFill>
          <a:blip r:embed="rId1"/>
          <a:stretch>
            <a:fillRect/>
          </a:stretch>
        </p:blipFill>
        <p:spPr>
          <a:xfrm>
            <a:off x="653247" y="1924263"/>
            <a:ext cx="266273" cy="266273"/>
          </a:xfrm>
          <a:prstGeom prst="rect">
            <a:avLst/>
          </a:prstGeom>
        </p:spPr>
      </p:pic>
      <p:sp>
        <p:nvSpPr>
          <p:cNvPr id="6" name="Text 3"/>
          <p:cNvSpPr txBox="1"/>
          <p:nvPr/>
        </p:nvSpPr>
        <p:spPr>
          <a:xfrm>
            <a:off x="1207008" y="1737360"/>
            <a:ext cx="2514600" cy="713232"/>
          </a:xfrm>
          <a:prstGeom prst="rect">
            <a:avLst/>
          </a:prstGeom>
          <a:noFill/>
          <a:ln/>
        </p:spPr>
        <p:txBody>
          <a:bodyPr wrap="square" lIns="0" tIns="0" rIns="0" bIns="0" rtlCol="0" anchor="ctr"/>
          <a:lstStyle/>
          <a:p>
            <a:pPr indent="0" marL="0">
              <a:buNone/>
            </a:pPr>
            <a:r>
              <a:rPr lang="en-US" sz="1550" b="1" dirty="0">
                <a:solidFill>
                  <a:schemeClr val="tx2"/>
                </a:solidFill>
              </a:rPr>
              <a:t>A sole that breaks down but still lasts</a:t>
            </a:r>
            <a:endParaRPr lang="en-US" sz="1550" dirty="0"/>
          </a:p>
        </p:txBody>
      </p:sp>
      <p:sp>
        <p:nvSpPr>
          <p:cNvPr id="7" name="Text 4"/>
          <p:cNvSpPr txBox="1"/>
          <p:nvPr/>
        </p:nvSpPr>
        <p:spPr>
          <a:xfrm>
            <a:off x="3840480" y="1737360"/>
            <a:ext cx="4343400" cy="713232"/>
          </a:xfrm>
          <a:prstGeom prst="rect">
            <a:avLst/>
          </a:prstGeom>
          <a:noFill/>
          <a:ln/>
        </p:spPr>
        <p:txBody>
          <a:bodyPr wrap="square" lIns="0" tIns="0" rIns="0" bIns="0" rtlCol="0" anchor="ctr"/>
          <a:lstStyle/>
          <a:p>
            <a:pPr indent="0" marL="0">
              <a:buNone/>
            </a:pPr>
            <a:r>
              <a:rPr lang="en-US" sz="1300" dirty="0">
                <a:solidFill>
                  <a:schemeClr val="tx1"/>
                </a:solidFill>
              </a:rPr>
              <a:t>Tune silica and lignin, use a sulfur-free peroxide cure, and test abrasion alongside a 180-day soil burial.</a:t>
            </a:r>
            <a:endParaRPr lang="en-US" sz="1300" dirty="0"/>
          </a:p>
        </p:txBody>
      </p:sp>
      <p:sp>
        <p:nvSpPr>
          <p:cNvPr id="8" name="Shape 5"/>
          <p:cNvSpPr/>
          <p:nvPr/>
        </p:nvSpPr>
        <p:spPr>
          <a:xfrm>
            <a:off x="548640" y="2496312"/>
            <a:ext cx="7635240" cy="0"/>
          </a:xfrm>
          <a:prstGeom prst="line">
            <a:avLst/>
          </a:prstGeom>
          <a:noFill/>
          <a:ln w="9525">
            <a:solidFill>
              <a:srgbClr val="D6DED8"/>
            </a:solidFill>
            <a:prstDash val="solid"/>
          </a:ln>
        </p:spPr>
      </p:sp>
      <p:sp>
        <p:nvSpPr>
          <p:cNvPr id="9" name="Shape 6"/>
          <p:cNvSpPr/>
          <p:nvPr/>
        </p:nvSpPr>
        <p:spPr>
          <a:xfrm>
            <a:off x="548640" y="2670048"/>
            <a:ext cx="475488" cy="475488"/>
          </a:xfrm>
          <a:prstGeom prst="ellipse">
            <a:avLst/>
          </a:prstGeom>
          <a:solidFill>
            <a:srgbClr val="F1F5F0"/>
          </a:solidFill>
          <a:ln/>
        </p:spPr>
      </p:sp>
      <p:pic>
        <p:nvPicPr>
          <p:cNvPr id="10" name="Image 1" descr="/home/claude/solum/deck/img/ic_LuShieldCheck_g.png">    </p:cNvPr>
          <p:cNvPicPr>
            <a:picLocks noChangeAspect="1"/>
          </p:cNvPicPr>
          <p:nvPr/>
        </p:nvPicPr>
        <p:blipFill>
          <a:blip r:embed="rId2"/>
          <a:stretch>
            <a:fillRect/>
          </a:stretch>
        </p:blipFill>
        <p:spPr>
          <a:xfrm>
            <a:off x="653247" y="2774655"/>
            <a:ext cx="266273" cy="266273"/>
          </a:xfrm>
          <a:prstGeom prst="rect">
            <a:avLst/>
          </a:prstGeom>
        </p:spPr>
      </p:pic>
      <p:sp>
        <p:nvSpPr>
          <p:cNvPr id="11" name="Text 7"/>
          <p:cNvSpPr txBox="1"/>
          <p:nvPr/>
        </p:nvSpPr>
        <p:spPr>
          <a:xfrm>
            <a:off x="1207008" y="2587752"/>
            <a:ext cx="2514600" cy="713232"/>
          </a:xfrm>
          <a:prstGeom prst="rect">
            <a:avLst/>
          </a:prstGeom>
          <a:noFill/>
          <a:ln/>
        </p:spPr>
        <p:txBody>
          <a:bodyPr wrap="square" lIns="0" tIns="0" rIns="0" bIns="0" rtlCol="0" anchor="ctr"/>
          <a:lstStyle/>
          <a:p>
            <a:pPr indent="0" marL="0">
              <a:buNone/>
            </a:pPr>
            <a:r>
              <a:rPr lang="en-US" sz="1550" b="1" dirty="0">
                <a:solidFill>
                  <a:schemeClr val="tx2"/>
                </a:solidFill>
              </a:rPr>
              <a:t>A battery under the foot</a:t>
            </a:r>
            <a:endParaRPr lang="en-US" sz="1550" dirty="0"/>
          </a:p>
        </p:txBody>
      </p:sp>
      <p:sp>
        <p:nvSpPr>
          <p:cNvPr id="12" name="Text 8"/>
          <p:cNvSpPr txBox="1"/>
          <p:nvPr/>
        </p:nvSpPr>
        <p:spPr>
          <a:xfrm>
            <a:off x="3840480" y="2587752"/>
            <a:ext cx="4343400" cy="713232"/>
          </a:xfrm>
          <a:prstGeom prst="rect">
            <a:avLst/>
          </a:prstGeom>
          <a:noFill/>
          <a:ln/>
        </p:spPr>
        <p:txBody>
          <a:bodyPr wrap="square" lIns="0" tIns="0" rIns="0" bIns="0" rtlCol="0" anchor="ctr"/>
          <a:lstStyle/>
          <a:p>
            <a:pPr indent="0" marL="0">
              <a:buNone/>
            </a:pPr>
            <a:r>
              <a:rPr lang="en-US" sz="1300" dirty="0">
                <a:solidFill>
                  <a:schemeClr val="tx1"/>
                </a:solidFill>
              </a:rPr>
              <a:t>Small sealed cell with a protection circuit, cushioned in the heel, no exposed port. Crush and drop tests first.</a:t>
            </a:r>
            <a:endParaRPr lang="en-US" sz="1300" dirty="0"/>
          </a:p>
        </p:txBody>
      </p:sp>
      <p:sp>
        <p:nvSpPr>
          <p:cNvPr id="13" name="Shape 9"/>
          <p:cNvSpPr/>
          <p:nvPr/>
        </p:nvSpPr>
        <p:spPr>
          <a:xfrm>
            <a:off x="548640" y="3346704"/>
            <a:ext cx="7635240" cy="0"/>
          </a:xfrm>
          <a:prstGeom prst="line">
            <a:avLst/>
          </a:prstGeom>
          <a:noFill/>
          <a:ln w="9525">
            <a:solidFill>
              <a:srgbClr val="D6DED8"/>
            </a:solidFill>
            <a:prstDash val="solid"/>
          </a:ln>
        </p:spPr>
      </p:sp>
      <p:sp>
        <p:nvSpPr>
          <p:cNvPr id="14" name="Shape 10"/>
          <p:cNvSpPr/>
          <p:nvPr/>
        </p:nvSpPr>
        <p:spPr>
          <a:xfrm>
            <a:off x="548640" y="3520440"/>
            <a:ext cx="475488" cy="475488"/>
          </a:xfrm>
          <a:prstGeom prst="ellipse">
            <a:avLst/>
          </a:prstGeom>
          <a:solidFill>
            <a:srgbClr val="F1F5F0"/>
          </a:solidFill>
          <a:ln/>
        </p:spPr>
      </p:sp>
      <p:pic>
        <p:nvPicPr>
          <p:cNvPr id="15" name="Image 2" descr="/home/claude/solum/deck/img/ic_LuStethoscope_g.png">    </p:cNvPr>
          <p:cNvPicPr>
            <a:picLocks noChangeAspect="1"/>
          </p:cNvPicPr>
          <p:nvPr/>
        </p:nvPicPr>
        <p:blipFill>
          <a:blip r:embed="rId3"/>
          <a:stretch>
            <a:fillRect/>
          </a:stretch>
        </p:blipFill>
        <p:spPr>
          <a:xfrm>
            <a:off x="653247" y="3625047"/>
            <a:ext cx="266273" cy="266273"/>
          </a:xfrm>
          <a:prstGeom prst="rect">
            <a:avLst/>
          </a:prstGeom>
        </p:spPr>
      </p:pic>
      <p:sp>
        <p:nvSpPr>
          <p:cNvPr id="16" name="Text 11"/>
          <p:cNvSpPr txBox="1"/>
          <p:nvPr/>
        </p:nvSpPr>
        <p:spPr>
          <a:xfrm>
            <a:off x="1207008" y="3438144"/>
            <a:ext cx="2514600" cy="713232"/>
          </a:xfrm>
          <a:prstGeom prst="rect">
            <a:avLst/>
          </a:prstGeom>
          <a:noFill/>
          <a:ln/>
        </p:spPr>
        <p:txBody>
          <a:bodyPr wrap="square" lIns="0" tIns="0" rIns="0" bIns="0" rtlCol="0" anchor="ctr"/>
          <a:lstStyle/>
          <a:p>
            <a:pPr indent="0" marL="0">
              <a:buNone/>
            </a:pPr>
            <a:r>
              <a:rPr lang="en-US" sz="1550" b="1" dirty="0">
                <a:solidFill>
                  <a:schemeClr val="tx2"/>
                </a:solidFill>
              </a:rPr>
              <a:t>Health claims</a:t>
            </a:r>
            <a:endParaRPr lang="en-US" sz="1550" dirty="0"/>
          </a:p>
        </p:txBody>
      </p:sp>
      <p:sp>
        <p:nvSpPr>
          <p:cNvPr id="17" name="Text 12"/>
          <p:cNvSpPr txBox="1"/>
          <p:nvPr/>
        </p:nvSpPr>
        <p:spPr>
          <a:xfrm>
            <a:off x="3840480" y="3438144"/>
            <a:ext cx="4343400" cy="713232"/>
          </a:xfrm>
          <a:prstGeom prst="rect">
            <a:avLst/>
          </a:prstGeom>
          <a:noFill/>
          <a:ln/>
        </p:spPr>
        <p:txBody>
          <a:bodyPr wrap="square" lIns="0" tIns="0" rIns="0" bIns="0" rtlCol="0" anchor="ctr"/>
          <a:lstStyle/>
          <a:p>
            <a:pPr indent="0" marL="0">
              <a:buNone/>
            </a:pPr>
            <a:r>
              <a:rPr lang="en-US" sz="1300" dirty="0">
                <a:solidFill>
                  <a:schemeClr val="tx1"/>
                </a:solidFill>
              </a:rPr>
              <a:t>Launch as wellness insights, with no diagnosis. Run a clinical study with a hospital before any medical claim, then seek CDSCO approval for specific features.</a:t>
            </a:r>
            <a:endParaRPr lang="en-US" sz="1300" dirty="0"/>
          </a:p>
        </p:txBody>
      </p:sp>
      <p:sp>
        <p:nvSpPr>
          <p:cNvPr id="18" name="Shape 13"/>
          <p:cNvSpPr/>
          <p:nvPr/>
        </p:nvSpPr>
        <p:spPr>
          <a:xfrm>
            <a:off x="548640" y="4197096"/>
            <a:ext cx="7635240" cy="0"/>
          </a:xfrm>
          <a:prstGeom prst="line">
            <a:avLst/>
          </a:prstGeom>
          <a:noFill/>
          <a:ln w="9525">
            <a:solidFill>
              <a:srgbClr val="D6DED8"/>
            </a:solidFill>
            <a:prstDash val="solid"/>
          </a:ln>
        </p:spPr>
      </p:sp>
      <p:sp>
        <p:nvSpPr>
          <p:cNvPr id="19" name="Shape 14"/>
          <p:cNvSpPr/>
          <p:nvPr/>
        </p:nvSpPr>
        <p:spPr>
          <a:xfrm>
            <a:off x="548640" y="4370832"/>
            <a:ext cx="475488" cy="475488"/>
          </a:xfrm>
          <a:prstGeom prst="ellipse">
            <a:avLst/>
          </a:prstGeom>
          <a:solidFill>
            <a:srgbClr val="F1F5F0"/>
          </a:solidFill>
          <a:ln/>
        </p:spPr>
      </p:sp>
      <p:pic>
        <p:nvPicPr>
          <p:cNvPr id="20" name="Image 3" descr="/home/claude/solum/deck/img/ic_LuLock_g.png">    </p:cNvPr>
          <p:cNvPicPr>
            <a:picLocks noChangeAspect="1"/>
          </p:cNvPicPr>
          <p:nvPr/>
        </p:nvPicPr>
        <p:blipFill>
          <a:blip r:embed="rId4"/>
          <a:stretch>
            <a:fillRect/>
          </a:stretch>
        </p:blipFill>
        <p:spPr>
          <a:xfrm>
            <a:off x="653247" y="4475439"/>
            <a:ext cx="266273" cy="266273"/>
          </a:xfrm>
          <a:prstGeom prst="rect">
            <a:avLst/>
          </a:prstGeom>
        </p:spPr>
      </p:pic>
      <p:sp>
        <p:nvSpPr>
          <p:cNvPr id="21" name="Text 15"/>
          <p:cNvSpPr txBox="1"/>
          <p:nvPr/>
        </p:nvSpPr>
        <p:spPr>
          <a:xfrm>
            <a:off x="1207008" y="4288536"/>
            <a:ext cx="2514600" cy="713232"/>
          </a:xfrm>
          <a:prstGeom prst="rect">
            <a:avLst/>
          </a:prstGeom>
          <a:noFill/>
          <a:ln/>
        </p:spPr>
        <p:txBody>
          <a:bodyPr wrap="square" lIns="0" tIns="0" rIns="0" bIns="0" rtlCol="0" anchor="ctr"/>
          <a:lstStyle/>
          <a:p>
            <a:pPr indent="0" marL="0">
              <a:buNone/>
            </a:pPr>
            <a:r>
              <a:rPr lang="en-US" sz="1550" b="1" dirty="0">
                <a:solidFill>
                  <a:schemeClr val="tx2"/>
                </a:solidFill>
              </a:rPr>
              <a:t>Health data privacy</a:t>
            </a:r>
            <a:endParaRPr lang="en-US" sz="1550" dirty="0"/>
          </a:p>
        </p:txBody>
      </p:sp>
      <p:sp>
        <p:nvSpPr>
          <p:cNvPr id="22" name="Text 16"/>
          <p:cNvSpPr txBox="1"/>
          <p:nvPr/>
        </p:nvSpPr>
        <p:spPr>
          <a:xfrm>
            <a:off x="3840480" y="4288536"/>
            <a:ext cx="4343400" cy="713232"/>
          </a:xfrm>
          <a:prstGeom prst="rect">
            <a:avLst/>
          </a:prstGeom>
          <a:noFill/>
          <a:ln/>
        </p:spPr>
        <p:txBody>
          <a:bodyPr wrap="square" lIns="0" tIns="0" rIns="0" bIns="0" rtlCol="0" anchor="ctr"/>
          <a:lstStyle/>
          <a:p>
            <a:pPr indent="0" marL="0">
              <a:buNone/>
            </a:pPr>
            <a:r>
              <a:rPr lang="en-US" sz="1300" dirty="0">
                <a:solidFill>
                  <a:schemeClr val="tx1"/>
                </a:solidFill>
              </a:rPr>
              <a:t>Data stays on the phone unless the user shares it, in line with India’s DPDP Act, 2023.</a:t>
            </a:r>
            <a:endParaRPr lang="en-US" sz="1300" dirty="0"/>
          </a:p>
        </p:txBody>
      </p:sp>
      <p:sp>
        <p:nvSpPr>
          <p:cNvPr id="23" name="Shape 17"/>
          <p:cNvSpPr/>
          <p:nvPr/>
        </p:nvSpPr>
        <p:spPr>
          <a:xfrm>
            <a:off x="548640" y="5047488"/>
            <a:ext cx="7635240" cy="0"/>
          </a:xfrm>
          <a:prstGeom prst="line">
            <a:avLst/>
          </a:prstGeom>
          <a:noFill/>
          <a:ln w="9525">
            <a:solidFill>
              <a:srgbClr val="D6DED8"/>
            </a:solidFill>
            <a:prstDash val="solid"/>
          </a:ln>
        </p:spPr>
      </p:sp>
      <p:sp>
        <p:nvSpPr>
          <p:cNvPr id="24" name="Shape 18"/>
          <p:cNvSpPr/>
          <p:nvPr/>
        </p:nvSpPr>
        <p:spPr>
          <a:xfrm>
            <a:off x="548640" y="5221224"/>
            <a:ext cx="475488" cy="475488"/>
          </a:xfrm>
          <a:prstGeom prst="ellipse">
            <a:avLst/>
          </a:prstGeom>
          <a:solidFill>
            <a:srgbClr val="F1F5F0"/>
          </a:solidFill>
          <a:ln/>
        </p:spPr>
      </p:sp>
      <p:pic>
        <p:nvPicPr>
          <p:cNvPr id="25" name="Image 4" descr="/home/claude/solum/deck/img/ic_LuPlugZap_g.png">    </p:cNvPr>
          <p:cNvPicPr>
            <a:picLocks noChangeAspect="1"/>
          </p:cNvPicPr>
          <p:nvPr/>
        </p:nvPicPr>
        <p:blipFill>
          <a:blip r:embed="rId5"/>
          <a:stretch>
            <a:fillRect/>
          </a:stretch>
        </p:blipFill>
        <p:spPr>
          <a:xfrm>
            <a:off x="653247" y="5325831"/>
            <a:ext cx="266273" cy="266273"/>
          </a:xfrm>
          <a:prstGeom prst="rect">
            <a:avLst/>
          </a:prstGeom>
        </p:spPr>
      </p:pic>
      <p:sp>
        <p:nvSpPr>
          <p:cNvPr id="26" name="Text 19"/>
          <p:cNvSpPr txBox="1"/>
          <p:nvPr/>
        </p:nvSpPr>
        <p:spPr>
          <a:xfrm>
            <a:off x="1207008" y="5138928"/>
            <a:ext cx="2514600" cy="713232"/>
          </a:xfrm>
          <a:prstGeom prst="rect">
            <a:avLst/>
          </a:prstGeom>
          <a:noFill/>
          <a:ln/>
        </p:spPr>
        <p:txBody>
          <a:bodyPr wrap="square" lIns="0" tIns="0" rIns="0" bIns="0" rtlCol="0" anchor="ctr"/>
          <a:lstStyle/>
          <a:p>
            <a:pPr indent="0" marL="0">
              <a:buNone/>
            </a:pPr>
            <a:r>
              <a:rPr lang="en-US" sz="1550" b="1" dirty="0">
                <a:solidFill>
                  <a:schemeClr val="tx2"/>
                </a:solidFill>
              </a:rPr>
              <a:t>People forget to charge</a:t>
            </a:r>
            <a:endParaRPr lang="en-US" sz="1550" dirty="0"/>
          </a:p>
        </p:txBody>
      </p:sp>
      <p:sp>
        <p:nvSpPr>
          <p:cNvPr id="27" name="Text 20"/>
          <p:cNvSpPr txBox="1"/>
          <p:nvPr/>
        </p:nvSpPr>
        <p:spPr>
          <a:xfrm>
            <a:off x="3840480" y="5138928"/>
            <a:ext cx="4343400" cy="713232"/>
          </a:xfrm>
          <a:prstGeom prst="rect">
            <a:avLst/>
          </a:prstGeom>
          <a:noFill/>
          <a:ln/>
        </p:spPr>
        <p:txBody>
          <a:bodyPr wrap="square" lIns="0" tIns="0" rIns="0" bIns="0" rtlCol="0" anchor="ctr"/>
          <a:lstStyle/>
          <a:p>
            <a:pPr indent="0" marL="0">
              <a:buNone/>
            </a:pPr>
            <a:r>
              <a:rPr lang="en-US" sz="1300" dirty="0">
                <a:solidFill>
                  <a:schemeClr val="tx1"/>
                </a:solidFill>
              </a:rPr>
              <a:t>Nothing to plug in. Park on the dock overnight; target about a week per charge.</a:t>
            </a:r>
            <a:endParaRPr lang="en-US" sz="1300" dirty="0"/>
          </a:p>
        </p:txBody>
      </p:sp>
      <p:sp>
        <p:nvSpPr>
          <p:cNvPr id="28" name="Shape 21"/>
          <p:cNvSpPr/>
          <p:nvPr/>
        </p:nvSpPr>
        <p:spPr>
          <a:xfrm>
            <a:off x="8549640" y="1691640"/>
            <a:ext cx="3090672" cy="4206240"/>
          </a:xfrm>
          <a:prstGeom prst="roundRect">
            <a:avLst>
              <a:gd name="adj" fmla="val 3550"/>
            </a:avLst>
          </a:prstGeom>
          <a:solidFill>
            <a:srgbClr val="143A2E"/>
          </a:solidFill>
          <a:ln/>
        </p:spPr>
      </p:sp>
      <p:sp>
        <p:nvSpPr>
          <p:cNvPr id="29" name="Text 22"/>
          <p:cNvSpPr txBox="1"/>
          <p:nvPr/>
        </p:nvSpPr>
        <p:spPr>
          <a:xfrm>
            <a:off x="8778240" y="1874520"/>
            <a:ext cx="2651760" cy="548640"/>
          </a:xfrm>
          <a:prstGeom prst="rect">
            <a:avLst/>
          </a:prstGeom>
          <a:noFill/>
          <a:ln/>
        </p:spPr>
        <p:txBody>
          <a:bodyPr wrap="square" lIns="0" tIns="0" rIns="0" bIns="0" rtlCol="0" anchor="t"/>
          <a:lstStyle/>
          <a:p>
            <a:pPr indent="0" marL="0">
              <a:buNone/>
            </a:pPr>
            <a:r>
              <a:rPr lang="en-US" sz="1600" b="1" dirty="0">
                <a:solidFill>
                  <a:srgbClr val="FFFFFF"/>
                </a:solidFill>
              </a:rPr>
              <a:t>What we need to build it</a:t>
            </a:r>
            <a:endParaRPr lang="en-US" sz="1600" dirty="0"/>
          </a:p>
        </p:txBody>
      </p:sp>
      <p:sp>
        <p:nvSpPr>
          <p:cNvPr id="30" name="Text 23"/>
          <p:cNvSpPr txBox="1"/>
          <p:nvPr/>
        </p:nvSpPr>
        <p:spPr>
          <a:xfrm>
            <a:off x="8778240" y="2468880"/>
            <a:ext cx="2697480" cy="3200400"/>
          </a:xfrm>
          <a:prstGeom prst="rect">
            <a:avLst/>
          </a:prstGeom>
          <a:noFill/>
          <a:ln/>
        </p:spPr>
        <p:txBody>
          <a:bodyPr wrap="square" lIns="0" tIns="0" rIns="0" bIns="0" rtlCol="0" anchor="t"/>
          <a:lstStyle/>
          <a:p>
            <a:pPr marL="342900" indent="-342900">
              <a:spcAft>
                <a:spcPts val="1000"/>
              </a:spcAft>
              <a:buSzPct val="100000"/>
              <a:buChar char="•"/>
            </a:pPr>
            <a:r>
              <a:rPr lang="en-US" sz="1400" dirty="0">
                <a:solidFill>
                  <a:srgbClr val="D8E3DC"/>
                </a:solidFill>
              </a:rPr>
              <a:t>A rubber compounding lab: two-roll mill and moulding press</a:t>
            </a:r>
            <a:endParaRPr lang="en-US" sz="1400" dirty="0"/>
          </a:p>
          <a:p>
            <a:pPr marL="342900" indent="-342900">
              <a:spcAft>
                <a:spcPts val="1000"/>
              </a:spcAft>
              <a:buSzPct val="100000"/>
              <a:buChar char="•"/>
            </a:pPr>
            <a:r>
              <a:rPr lang="en-US" sz="1400" dirty="0">
                <a:solidFill>
                  <a:srgbClr val="D8E3DC"/>
                </a:solidFill>
              </a:rPr>
              <a:t>Electronics prototyping kits</a:t>
            </a:r>
            <a:endParaRPr lang="en-US" sz="1400" dirty="0"/>
          </a:p>
          <a:p>
            <a:pPr marL="342900" indent="-342900">
              <a:spcAft>
                <a:spcPts val="1000"/>
              </a:spcAft>
              <a:buSzPct val="100000"/>
              <a:buChar char="•"/>
            </a:pPr>
            <a:r>
              <a:rPr lang="en-US" sz="1400" dirty="0">
                <a:solidFill>
                  <a:srgbClr val="D8E3DC"/>
                </a:solidFill>
              </a:rPr>
              <a:t>A hospital partner for a clinical study</a:t>
            </a:r>
            <a:endParaRPr lang="en-US" sz="1400" dirty="0"/>
          </a:p>
          <a:p>
            <a:pPr marL="342900" indent="-342900">
              <a:spcAft>
                <a:spcPts val="1000"/>
              </a:spcAft>
              <a:buSzPct val="100000"/>
              <a:buChar char="•"/>
            </a:pPr>
            <a:r>
              <a:rPr lang="en-US" sz="1400" dirty="0">
                <a:solidFill>
                  <a:srgbClr val="D8E3DC"/>
                </a:solidFill>
              </a:rPr>
              <a:t>A sports academy for the Knee band trial</a:t>
            </a:r>
            <a:endParaRPr lang="en-US" sz="140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1" type="body" hasCustomPrompt="1"/>
          </p:nvPr>
        </p:nvSpPr>
        <p:spPr>
          <a:xfrm>
            <a:off x="548640" y="310896"/>
            <a:ext cx="8686800" cy="310896"/>
          </a:xfrm>
          <a:prstGeom prst="rect">
            <a:avLst/>
          </a:prstGeom>
          <a:noFill/>
          <a:ln/>
        </p:spPr>
        <p:txBody>
          <a:bodyPr wrap="square" lIns="0" tIns="0" rIns="0" bIns="0" rtlCol="0" anchor="ctr"/>
          <a:lstStyle/>
          <a:p>
            <a:pPr indent="0" marL="0">
              <a:buNone/>
            </a:pPr>
            <a:r>
              <a:rPr lang="en-US" sz="1200" b="1" dirty="0">
                <a:solidFill>
                  <a:schemeClr val="accent1"/>
                </a:solidFill>
              </a:rPr>
              <a:t>Roadmap</a:t>
            </a:r>
            <a:endParaRPr lang="en-US" sz="1200" dirty="0"/>
          </a:p>
        </p:txBody>
      </p:sp>
      <p:sp>
        <p:nvSpPr>
          <p:cNvPr id="3" name="Text 0"/>
          <p:cNvSpPr/>
          <p:nvPr>
            <p:ph idx="102" type="title" hasCustomPrompt="1"/>
          </p:nvPr>
        </p:nvSpPr>
        <p:spPr>
          <a:xfrm>
            <a:off x="548640" y="640080"/>
            <a:ext cx="11091672" cy="868680"/>
          </a:xfrm>
          <a:prstGeom prst="rect">
            <a:avLst/>
          </a:prstGeom>
          <a:noFill/>
          <a:ln/>
        </p:spPr>
        <p:txBody>
          <a:bodyPr wrap="square" lIns="0" tIns="0" rIns="0" bIns="0" rtlCol="0" anchor="t"/>
          <a:lstStyle/>
          <a:p>
            <a:pPr algn="l" indent="0" marL="0">
              <a:buNone/>
            </a:pPr>
            <a:r>
              <a:rPr lang="en-US" sz="3000" b="1" dirty="0">
                <a:solidFill>
                  <a:schemeClr val="tx2"/>
                </a:solidFill>
                <a:latin typeface="Cambria" pitchFamily="34" charset="0"/>
                <a:ea typeface="Cambria" pitchFamily="34" charset="-122"/>
                <a:cs typeface="Cambria" pitchFamily="34" charset="-120"/>
              </a:rPr>
              <a:t>The next 12 months</a:t>
            </a:r>
            <a:endParaRPr lang="en-US" sz="3000" dirty="0"/>
          </a:p>
        </p:txBody>
      </p:sp>
      <p:sp>
        <p:nvSpPr>
          <p:cNvPr id="4" name="Shape 2"/>
          <p:cNvSpPr/>
          <p:nvPr/>
        </p:nvSpPr>
        <p:spPr>
          <a:xfrm>
            <a:off x="694944" y="2084832"/>
            <a:ext cx="8595360" cy="0"/>
          </a:xfrm>
          <a:prstGeom prst="line">
            <a:avLst/>
          </a:prstGeom>
          <a:noFill/>
          <a:ln w="25400">
            <a:solidFill>
              <a:schemeClr val="accent3"/>
            </a:solidFill>
            <a:prstDash val="solid"/>
          </a:ln>
        </p:spPr>
      </p:sp>
      <p:sp>
        <p:nvSpPr>
          <p:cNvPr id="5" name="Shape 3"/>
          <p:cNvSpPr/>
          <p:nvPr/>
        </p:nvSpPr>
        <p:spPr>
          <a:xfrm>
            <a:off x="548640" y="1938528"/>
            <a:ext cx="292608" cy="292608"/>
          </a:xfrm>
          <a:prstGeom prst="ellipse">
            <a:avLst/>
          </a:prstGeom>
          <a:solidFill>
            <a:schemeClr val="accent2"/>
          </a:solidFill>
          <a:ln w="25400">
            <a:solidFill>
              <a:srgbClr val="FFFFFF"/>
            </a:solidFill>
            <a:prstDash val="solid"/>
          </a:ln>
        </p:spPr>
      </p:sp>
      <p:sp>
        <p:nvSpPr>
          <p:cNvPr id="6" name="Text 4"/>
          <p:cNvSpPr txBox="1"/>
          <p:nvPr/>
        </p:nvSpPr>
        <p:spPr>
          <a:xfrm>
            <a:off x="548640" y="2450592"/>
            <a:ext cx="2606040" cy="274320"/>
          </a:xfrm>
          <a:prstGeom prst="rect">
            <a:avLst/>
          </a:prstGeom>
          <a:noFill/>
          <a:ln/>
        </p:spPr>
        <p:txBody>
          <a:bodyPr wrap="square" lIns="0" tIns="0" rIns="0" bIns="0" rtlCol="0" anchor="t"/>
          <a:lstStyle/>
          <a:p>
            <a:pPr indent="0" marL="0">
              <a:buNone/>
            </a:pPr>
            <a:r>
              <a:rPr lang="en-US" sz="1300" b="1" dirty="0">
                <a:solidFill>
                  <a:schemeClr val="accent5"/>
                </a:solidFill>
              </a:rPr>
              <a:t>Months 1 to 3</a:t>
            </a:r>
            <a:endParaRPr lang="en-US" sz="1300" dirty="0"/>
          </a:p>
        </p:txBody>
      </p:sp>
      <p:sp>
        <p:nvSpPr>
          <p:cNvPr id="7" name="Text 5"/>
          <p:cNvSpPr txBox="1"/>
          <p:nvPr/>
        </p:nvSpPr>
        <p:spPr>
          <a:xfrm>
            <a:off x="548640" y="2743200"/>
            <a:ext cx="2606040" cy="384048"/>
          </a:xfrm>
          <a:prstGeom prst="rect">
            <a:avLst/>
          </a:prstGeom>
          <a:noFill/>
          <a:ln/>
        </p:spPr>
        <p:txBody>
          <a:bodyPr wrap="square" lIns="0" tIns="0" rIns="0" bIns="0" rtlCol="0" anchor="t"/>
          <a:lstStyle/>
          <a:p>
            <a:pPr indent="0" marL="0">
              <a:buNone/>
            </a:pPr>
            <a:r>
              <a:rPr lang="en-US" sz="1750" b="1" dirty="0">
                <a:solidFill>
                  <a:schemeClr val="tx2"/>
                </a:solidFill>
              </a:rPr>
              <a:t>Recipe, core and coach</a:t>
            </a:r>
            <a:endParaRPr lang="en-US" sz="1750" dirty="0"/>
          </a:p>
        </p:txBody>
      </p:sp>
      <p:sp>
        <p:nvSpPr>
          <p:cNvPr id="8" name="Text 6"/>
          <p:cNvSpPr txBox="1"/>
          <p:nvPr/>
        </p:nvSpPr>
        <p:spPr>
          <a:xfrm>
            <a:off x="548640" y="3182112"/>
            <a:ext cx="2606040" cy="1554480"/>
          </a:xfrm>
          <a:prstGeom prst="rect">
            <a:avLst/>
          </a:prstGeom>
          <a:noFill/>
          <a:ln/>
        </p:spPr>
        <p:txBody>
          <a:bodyPr wrap="square" lIns="0" tIns="0" rIns="0" bIns="0" rtlCol="0" anchor="t"/>
          <a:lstStyle/>
          <a:p>
            <a:pPr indent="0" marL="0">
              <a:buNone/>
            </a:pPr>
            <a:r>
              <a:rPr lang="en-US" sz="1450" dirty="0">
                <a:solidFill>
                  <a:schemeClr val="tx1"/>
                </a:solidFill>
              </a:rPr>
              <a:t>Mix three sole recipes and start a 180-day soil burial. Core v1 on dev boards; the coach runs on real sensor data.</a:t>
            </a:r>
            <a:endParaRPr lang="en-US" sz="1450" dirty="0"/>
          </a:p>
        </p:txBody>
      </p:sp>
      <p:sp>
        <p:nvSpPr>
          <p:cNvPr id="9" name="Shape 7"/>
          <p:cNvSpPr/>
          <p:nvPr/>
        </p:nvSpPr>
        <p:spPr>
          <a:xfrm>
            <a:off x="3392424" y="1938528"/>
            <a:ext cx="292608" cy="292608"/>
          </a:xfrm>
          <a:prstGeom prst="ellipse">
            <a:avLst/>
          </a:prstGeom>
          <a:solidFill>
            <a:schemeClr val="accent1"/>
          </a:solidFill>
          <a:ln w="25400">
            <a:solidFill>
              <a:srgbClr val="FFFFFF"/>
            </a:solidFill>
            <a:prstDash val="solid"/>
          </a:ln>
        </p:spPr>
      </p:sp>
      <p:sp>
        <p:nvSpPr>
          <p:cNvPr id="10" name="Text 8"/>
          <p:cNvSpPr txBox="1"/>
          <p:nvPr/>
        </p:nvSpPr>
        <p:spPr>
          <a:xfrm>
            <a:off x="3392424" y="2450592"/>
            <a:ext cx="2606040" cy="274320"/>
          </a:xfrm>
          <a:prstGeom prst="rect">
            <a:avLst/>
          </a:prstGeom>
          <a:noFill/>
          <a:ln/>
        </p:spPr>
        <p:txBody>
          <a:bodyPr wrap="square" lIns="0" tIns="0" rIns="0" bIns="0" rtlCol="0" anchor="t"/>
          <a:lstStyle/>
          <a:p>
            <a:pPr indent="0" marL="0">
              <a:buNone/>
            </a:pPr>
            <a:r>
              <a:rPr lang="en-US" sz="1300" b="1" dirty="0">
                <a:solidFill>
                  <a:schemeClr val="accent5"/>
                </a:solidFill>
              </a:rPr>
              <a:t>Months 4 to 6</a:t>
            </a:r>
            <a:endParaRPr lang="en-US" sz="1300" dirty="0"/>
          </a:p>
        </p:txBody>
      </p:sp>
      <p:sp>
        <p:nvSpPr>
          <p:cNvPr id="11" name="Text 9"/>
          <p:cNvSpPr txBox="1"/>
          <p:nvPr/>
        </p:nvSpPr>
        <p:spPr>
          <a:xfrm>
            <a:off x="3392424" y="2743200"/>
            <a:ext cx="2606040" cy="384048"/>
          </a:xfrm>
          <a:prstGeom prst="rect">
            <a:avLst/>
          </a:prstGeom>
          <a:noFill/>
          <a:ln/>
        </p:spPr>
        <p:txBody>
          <a:bodyPr wrap="square" lIns="0" tIns="0" rIns="0" bIns="0" rtlCol="0" anchor="t"/>
          <a:lstStyle/>
          <a:p>
            <a:pPr indent="0" marL="0">
              <a:buNone/>
            </a:pPr>
            <a:r>
              <a:rPr lang="en-US" sz="1750" b="1" dirty="0">
                <a:solidFill>
                  <a:schemeClr val="tx2"/>
                </a:solidFill>
              </a:rPr>
              <a:t>Shoe and Slide trial</a:t>
            </a:r>
            <a:endParaRPr lang="en-US" sz="1750" dirty="0"/>
          </a:p>
        </p:txBody>
      </p:sp>
      <p:sp>
        <p:nvSpPr>
          <p:cNvPr id="12" name="Text 10"/>
          <p:cNvSpPr txBox="1"/>
          <p:nvPr/>
        </p:nvSpPr>
        <p:spPr>
          <a:xfrm>
            <a:off x="3392424" y="3182112"/>
            <a:ext cx="2606040" cy="1554480"/>
          </a:xfrm>
          <a:prstGeom prst="rect">
            <a:avLst/>
          </a:prstGeom>
          <a:noFill/>
          <a:ln/>
        </p:spPr>
        <p:txBody>
          <a:bodyPr wrap="square" lIns="0" tIns="0" rIns="0" bIns="0" rtlCol="0" anchor="t"/>
          <a:lstStyle/>
          <a:p>
            <a:pPr indent="0" marL="0">
              <a:buNone/>
            </a:pPr>
            <a:r>
              <a:rPr lang="en-US" sz="1450" dirty="0">
                <a:solidFill>
                  <a:schemeClr val="tx1"/>
                </a:solidFill>
              </a:rPr>
              <a:t>Prototypes with 20 walkers and in 20 homes. Build each person’s baseline.</a:t>
            </a:r>
            <a:endParaRPr lang="en-US" sz="1450" dirty="0"/>
          </a:p>
        </p:txBody>
      </p:sp>
      <p:sp>
        <p:nvSpPr>
          <p:cNvPr id="13" name="Shape 11"/>
          <p:cNvSpPr/>
          <p:nvPr/>
        </p:nvSpPr>
        <p:spPr>
          <a:xfrm>
            <a:off x="6236208" y="1938528"/>
            <a:ext cx="292608" cy="292608"/>
          </a:xfrm>
          <a:prstGeom prst="ellipse">
            <a:avLst/>
          </a:prstGeom>
          <a:solidFill>
            <a:schemeClr val="accent1"/>
          </a:solidFill>
          <a:ln w="25400">
            <a:solidFill>
              <a:srgbClr val="FFFFFF"/>
            </a:solidFill>
            <a:prstDash val="solid"/>
          </a:ln>
        </p:spPr>
      </p:sp>
      <p:sp>
        <p:nvSpPr>
          <p:cNvPr id="14" name="Text 12"/>
          <p:cNvSpPr txBox="1"/>
          <p:nvPr/>
        </p:nvSpPr>
        <p:spPr>
          <a:xfrm>
            <a:off x="6236208" y="2450592"/>
            <a:ext cx="2606040" cy="274320"/>
          </a:xfrm>
          <a:prstGeom prst="rect">
            <a:avLst/>
          </a:prstGeom>
          <a:noFill/>
          <a:ln/>
        </p:spPr>
        <p:txBody>
          <a:bodyPr wrap="square" lIns="0" tIns="0" rIns="0" bIns="0" rtlCol="0" anchor="t"/>
          <a:lstStyle/>
          <a:p>
            <a:pPr indent="0" marL="0">
              <a:buNone/>
            </a:pPr>
            <a:r>
              <a:rPr lang="en-US" sz="1300" b="1" dirty="0">
                <a:solidFill>
                  <a:schemeClr val="accent5"/>
                </a:solidFill>
              </a:rPr>
              <a:t>Months 7 to 9</a:t>
            </a:r>
            <a:endParaRPr lang="en-US" sz="1300" dirty="0"/>
          </a:p>
        </p:txBody>
      </p:sp>
      <p:sp>
        <p:nvSpPr>
          <p:cNvPr id="15" name="Text 13"/>
          <p:cNvSpPr txBox="1"/>
          <p:nvPr/>
        </p:nvSpPr>
        <p:spPr>
          <a:xfrm>
            <a:off x="6236208" y="2743200"/>
            <a:ext cx="2606040" cy="384048"/>
          </a:xfrm>
          <a:prstGeom prst="rect">
            <a:avLst/>
          </a:prstGeom>
          <a:noFill/>
          <a:ln/>
        </p:spPr>
        <p:txBody>
          <a:bodyPr wrap="square" lIns="0" tIns="0" rIns="0" bIns="0" rtlCol="0" anchor="t"/>
          <a:lstStyle/>
          <a:p>
            <a:pPr indent="0" marL="0">
              <a:buNone/>
            </a:pPr>
            <a:r>
              <a:rPr lang="en-US" sz="1750" b="1" dirty="0">
                <a:solidFill>
                  <a:schemeClr val="tx2"/>
                </a:solidFill>
              </a:rPr>
              <a:t>Knee band, recipe lock</a:t>
            </a:r>
            <a:endParaRPr lang="en-US" sz="1750" dirty="0"/>
          </a:p>
        </p:txBody>
      </p:sp>
      <p:sp>
        <p:nvSpPr>
          <p:cNvPr id="16" name="Text 14"/>
          <p:cNvSpPr txBox="1"/>
          <p:nvPr/>
        </p:nvSpPr>
        <p:spPr>
          <a:xfrm>
            <a:off x="6236208" y="3182112"/>
            <a:ext cx="2606040" cy="1554480"/>
          </a:xfrm>
          <a:prstGeom prst="rect">
            <a:avLst/>
          </a:prstGeom>
          <a:noFill/>
          <a:ln/>
        </p:spPr>
        <p:txBody>
          <a:bodyPr wrap="square" lIns="0" tIns="0" rIns="0" bIns="0" rtlCol="0" anchor="t"/>
          <a:lstStyle/>
          <a:p>
            <a:pPr indent="0" marL="0">
              <a:buNone/>
            </a:pPr>
            <a:r>
              <a:rPr lang="en-US" sz="1450" dirty="0">
                <a:solidFill>
                  <a:schemeClr val="tx1"/>
                </a:solidFill>
              </a:rPr>
              <a:t>Knee band trial with a sports academy. Soil burial results come in; we lock the recipe.</a:t>
            </a:r>
            <a:endParaRPr lang="en-US" sz="1450" dirty="0"/>
          </a:p>
        </p:txBody>
      </p:sp>
      <p:sp>
        <p:nvSpPr>
          <p:cNvPr id="17" name="Shape 15"/>
          <p:cNvSpPr/>
          <p:nvPr/>
        </p:nvSpPr>
        <p:spPr>
          <a:xfrm>
            <a:off x="9079992" y="1938528"/>
            <a:ext cx="292608" cy="292608"/>
          </a:xfrm>
          <a:prstGeom prst="ellipse">
            <a:avLst/>
          </a:prstGeom>
          <a:solidFill>
            <a:schemeClr val="accent1"/>
          </a:solidFill>
          <a:ln w="25400">
            <a:solidFill>
              <a:srgbClr val="FFFFFF"/>
            </a:solidFill>
            <a:prstDash val="solid"/>
          </a:ln>
        </p:spPr>
      </p:sp>
      <p:sp>
        <p:nvSpPr>
          <p:cNvPr id="18" name="Text 16"/>
          <p:cNvSpPr txBox="1"/>
          <p:nvPr/>
        </p:nvSpPr>
        <p:spPr>
          <a:xfrm>
            <a:off x="9079992" y="2450592"/>
            <a:ext cx="2606040" cy="274320"/>
          </a:xfrm>
          <a:prstGeom prst="rect">
            <a:avLst/>
          </a:prstGeom>
          <a:noFill/>
          <a:ln/>
        </p:spPr>
        <p:txBody>
          <a:bodyPr wrap="square" lIns="0" tIns="0" rIns="0" bIns="0" rtlCol="0" anchor="t"/>
          <a:lstStyle/>
          <a:p>
            <a:pPr indent="0" marL="0">
              <a:buNone/>
            </a:pPr>
            <a:r>
              <a:rPr lang="en-US" sz="1300" b="1" dirty="0">
                <a:solidFill>
                  <a:schemeClr val="accent5"/>
                </a:solidFill>
              </a:rPr>
              <a:t>Months 10 to 12</a:t>
            </a:r>
            <a:endParaRPr lang="en-US" sz="1300" dirty="0"/>
          </a:p>
        </p:txBody>
      </p:sp>
      <p:sp>
        <p:nvSpPr>
          <p:cNvPr id="19" name="Text 17"/>
          <p:cNvSpPr txBox="1"/>
          <p:nvPr/>
        </p:nvSpPr>
        <p:spPr>
          <a:xfrm>
            <a:off x="9079992" y="2743200"/>
            <a:ext cx="2606040" cy="384048"/>
          </a:xfrm>
          <a:prstGeom prst="rect">
            <a:avLst/>
          </a:prstGeom>
          <a:noFill/>
          <a:ln/>
        </p:spPr>
        <p:txBody>
          <a:bodyPr wrap="square" lIns="0" tIns="0" rIns="0" bIns="0" rtlCol="0" anchor="t"/>
          <a:lstStyle/>
          <a:p>
            <a:pPr indent="0" marL="0">
              <a:buNone/>
            </a:pPr>
            <a:r>
              <a:rPr lang="en-US" sz="1750" b="1" dirty="0">
                <a:solidFill>
                  <a:schemeClr val="tx2"/>
                </a:solidFill>
              </a:rPr>
              <a:t>Pilot and clinical study</a:t>
            </a:r>
            <a:endParaRPr lang="en-US" sz="1750" dirty="0"/>
          </a:p>
        </p:txBody>
      </p:sp>
      <p:sp>
        <p:nvSpPr>
          <p:cNvPr id="20" name="Text 18"/>
          <p:cNvSpPr txBox="1"/>
          <p:nvPr/>
        </p:nvSpPr>
        <p:spPr>
          <a:xfrm>
            <a:off x="9079992" y="3182112"/>
            <a:ext cx="2606040" cy="1554480"/>
          </a:xfrm>
          <a:prstGeom prst="rect">
            <a:avLst/>
          </a:prstGeom>
          <a:noFill/>
          <a:ln/>
        </p:spPr>
        <p:txBody>
          <a:bodyPr wrap="square" lIns="0" tIns="0" rIns="0" bIns="0" rtlCol="0" anchor="t"/>
          <a:lstStyle/>
          <a:p>
            <a:pPr indent="0" marL="0">
              <a:buNone/>
            </a:pPr>
            <a:r>
              <a:rPr lang="en-US" sz="1450" dirty="0">
                <a:solidFill>
                  <a:schemeClr val="tx1"/>
                </a:solidFill>
              </a:rPr>
              <a:t>200-unit pilot batch. Start a clinical study with a hospital on gait and pressure signals.</a:t>
            </a:r>
            <a:endParaRPr lang="en-US" sz="1450" dirty="0"/>
          </a:p>
        </p:txBody>
      </p:sp>
      <p:sp>
        <p:nvSpPr>
          <p:cNvPr id="21" name="Shape 19"/>
          <p:cNvSpPr/>
          <p:nvPr/>
        </p:nvSpPr>
        <p:spPr>
          <a:xfrm>
            <a:off x="548640" y="4846320"/>
            <a:ext cx="11091672" cy="1298448"/>
          </a:xfrm>
          <a:prstGeom prst="roundRect">
            <a:avLst>
              <a:gd name="adj" fmla="val 8451"/>
            </a:avLst>
          </a:prstGeom>
          <a:solidFill>
            <a:srgbClr val="143A2E"/>
          </a:solidFill>
          <a:ln/>
        </p:spPr>
      </p:sp>
      <p:sp>
        <p:nvSpPr>
          <p:cNvPr id="22" name="Text 20"/>
          <p:cNvSpPr txBox="1"/>
          <p:nvPr/>
        </p:nvSpPr>
        <p:spPr>
          <a:xfrm>
            <a:off x="868680" y="4846320"/>
            <a:ext cx="10515600" cy="1298448"/>
          </a:xfrm>
          <a:prstGeom prst="rect">
            <a:avLst/>
          </a:prstGeom>
          <a:noFill/>
          <a:ln/>
        </p:spPr>
        <p:txBody>
          <a:bodyPr wrap="square" lIns="0" tIns="0" rIns="0" bIns="0" rtlCol="0" anchor="ctr"/>
          <a:lstStyle/>
          <a:p>
            <a:pPr indent="0" marL="0">
              <a:spcAft>
                <a:spcPts val="400"/>
              </a:spcAft>
              <a:buNone/>
            </a:pPr>
            <a:r>
              <a:rPr lang="en-US" sz="1600" b="1" dirty="0">
                <a:solidFill>
                  <a:schemeClr val="accent3"/>
                </a:solidFill>
              </a:rPr>
              <a:t>Support we need</a:t>
            </a:r>
            <a:endParaRPr lang="en-US" sz="1500" dirty="0"/>
          </a:p>
          <a:p>
            <a:pPr indent="0" marL="0">
              <a:spcAft>
                <a:spcPts val="400"/>
              </a:spcAft>
              <a:buNone/>
            </a:pPr>
            <a:r>
              <a:rPr lang="en-US" sz="1600" dirty="0">
                <a:solidFill>
                  <a:srgbClr val="FFFFFF"/>
                </a:solidFill>
              </a:rPr>
              <a:t>A BIRAC BIG grant, up to ₹50 lakh over 18 months. A rubber compounding lab. A hospital and a sports academy as study partners.</a:t>
            </a:r>
            <a:endParaRPr lang="en-US" sz="1500" dirty="0"/>
          </a:p>
        </p:txBody>
      </p:sp>
      <p:sp>
        <p:nvSpPr>
          <p:cNvPr id="23" name="Text 21"/>
          <p:cNvSpPr txBox="1"/>
          <p:nvPr/>
        </p:nvSpPr>
        <p:spPr>
          <a:xfrm>
            <a:off x="548640" y="6382512"/>
            <a:ext cx="10424160" cy="274320"/>
          </a:xfrm>
          <a:prstGeom prst="rect">
            <a:avLst/>
          </a:prstGeom>
          <a:noFill/>
          <a:ln/>
        </p:spPr>
        <p:txBody>
          <a:bodyPr wrap="square" lIns="0" tIns="0" rIns="0" bIns="0" rtlCol="0" anchor="ctr"/>
          <a:lstStyle/>
          <a:p>
            <a:pPr indent="0" marL="0">
              <a:buNone/>
            </a:pPr>
            <a:r>
              <a:rPr lang="en-US" sz="950" dirty="0">
                <a:solidFill>
                  <a:srgbClr val="7A8B83"/>
                </a:solidFill>
              </a:rPr>
              <a:t>Source: BIRAC Biotechnology Ignition Grant scheme.</a:t>
            </a:r>
            <a:endParaRPr lang="en-US" sz="950" dirty="0"/>
          </a:p>
        </p:txBody>
      </p:sp>
      <p:sp>
        <p:nvSpPr>
          <p:cNvPr id="25" name="Slide Number Placeholder 0"/>
          <p:cNvSpPr>
            <a:spLocks noGrp="1"/>
          </p:cNvSpPr>
          <p:nvPr>
            <p:ph type="sldNum" sz="quarter" idx="4294967295"/>
          </p:nvPr>
        </p:nvSpPr>
        <p:spPr>
          <a:xfrm>
            <a:off x="11228832" y="6419088"/>
            <a:ext cx="411480" cy="256032"/>
          </a:xfrm>
          <a:prstGeom prst="rect">
            <a:avLst/>
          </a:prstGeom>
          <a:extLst>
            <a:ext uri="{C572A759-6A51-4108-AA02-DFA0A04FC94B}">
              <ma14:wrappingTextBoxFlag xmlns:ma14="http://schemas.microsoft.com/office/mac/drawingml/2011/main" val="0"/>
            </a:ext>
          </a:extLst>
        </p:spPr>
        <p:txBody>
          <a:bodyPr/>
          <a:lstStyle>
            <a:lvl1pPr>
              <a:defRPr sz="1000">
                <a:solidFill>
                  <a:srgbClr val="7A8B83"/>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home/claude/solum/deck/img/logo_horizontal_dark.png">    </p:cNvPr>
          <p:cNvPicPr>
            <a:picLocks noChangeAspect="1"/>
          </p:cNvPicPr>
          <p:nvPr/>
        </p:nvPicPr>
        <p:blipFill>
          <a:blip r:embed="rId1"/>
          <a:stretch>
            <a:fillRect/>
          </a:stretch>
        </p:blipFill>
        <p:spPr>
          <a:xfrm>
            <a:off x="685800" y="658368"/>
            <a:ext cx="1834286" cy="566928"/>
          </a:xfrm>
          <a:prstGeom prst="rect">
            <a:avLst/>
          </a:prstGeom>
        </p:spPr>
      </p:pic>
      <p:sp>
        <p:nvSpPr>
          <p:cNvPr id="3" name="Text 0"/>
          <p:cNvSpPr txBox="1"/>
          <p:nvPr/>
        </p:nvSpPr>
        <p:spPr>
          <a:xfrm>
            <a:off x="685800" y="1691640"/>
            <a:ext cx="5486400" cy="914400"/>
          </a:xfrm>
          <a:prstGeom prst="rect">
            <a:avLst/>
          </a:prstGeom>
          <a:noFill/>
          <a:ln/>
        </p:spPr>
        <p:txBody>
          <a:bodyPr wrap="square" lIns="0" tIns="0" rIns="0" bIns="0" rtlCol="0" anchor="t"/>
          <a:lstStyle/>
          <a:p>
            <a:pPr indent="0" marL="0">
              <a:buNone/>
            </a:pPr>
            <a:r>
              <a:rPr lang="en-US" sz="5200" b="1" dirty="0">
                <a:solidFill>
                  <a:srgbClr val="FFFFFF"/>
                </a:solidFill>
                <a:latin typeface="Cambria" pitchFamily="34" charset="0"/>
                <a:ea typeface="Cambria" pitchFamily="34" charset="-122"/>
                <a:cs typeface="Cambria" pitchFamily="34" charset="-120"/>
              </a:rPr>
              <a:t>Thank you</a:t>
            </a:r>
            <a:endParaRPr lang="en-US" sz="5200" dirty="0"/>
          </a:p>
        </p:txBody>
      </p:sp>
      <p:sp>
        <p:nvSpPr>
          <p:cNvPr id="4" name="Text 1"/>
          <p:cNvSpPr txBox="1"/>
          <p:nvPr/>
        </p:nvSpPr>
        <p:spPr>
          <a:xfrm>
            <a:off x="685800" y="2697480"/>
            <a:ext cx="5394960" cy="1097280"/>
          </a:xfrm>
          <a:prstGeom prst="rect">
            <a:avLst/>
          </a:prstGeom>
          <a:noFill/>
          <a:ln/>
        </p:spPr>
        <p:txBody>
          <a:bodyPr wrap="square" lIns="0" tIns="0" rIns="0" bIns="0" rtlCol="0" anchor="t"/>
          <a:lstStyle/>
          <a:p>
            <a:pPr indent="0" marL="0">
              <a:buNone/>
            </a:pPr>
            <a:r>
              <a:rPr lang="en-US" sz="2000" dirty="0">
                <a:solidFill>
                  <a:schemeClr val="accent3"/>
                </a:solidFill>
              </a:rPr>
              <a:t>Solum reads your health from every step. The shoe returns to the soil, and the core moves to your next pair.</a:t>
            </a:r>
            <a:endParaRPr lang="en-US" sz="2000" dirty="0"/>
          </a:p>
        </p:txBody>
      </p:sp>
      <p:sp>
        <p:nvSpPr>
          <p:cNvPr id="5" name="Text 2"/>
          <p:cNvSpPr txBox="1"/>
          <p:nvPr/>
        </p:nvSpPr>
        <p:spPr>
          <a:xfrm>
            <a:off x="685800" y="3730752"/>
            <a:ext cx="5394960" cy="932688"/>
          </a:xfrm>
          <a:prstGeom prst="rect">
            <a:avLst/>
          </a:prstGeom>
          <a:noFill/>
          <a:ln/>
        </p:spPr>
        <p:txBody>
          <a:bodyPr wrap="square" lIns="0" tIns="0" rIns="0" bIns="0" rtlCol="0" anchor="t"/>
          <a:lstStyle/>
          <a:p>
            <a:pPr indent="0" marL="0">
              <a:spcAft>
                <a:spcPts val="300"/>
              </a:spcAft>
              <a:buNone/>
            </a:pPr>
            <a:r>
              <a:rPr lang="en-US" sz="1500" b="1" dirty="0">
                <a:solidFill>
                  <a:srgbClr val="FFFFFF"/>
                </a:solidFill>
              </a:rPr>
              <a:t>Team Neura, Kristu Jayanti University</a:t>
            </a:r>
            <a:endParaRPr lang="en-US" sz="1500" dirty="0"/>
          </a:p>
          <a:p>
            <a:pPr indent="0" marL="0">
              <a:spcAft>
                <a:spcPts val="300"/>
              </a:spcAft>
              <a:buNone/>
            </a:pPr>
            <a:r>
              <a:rPr lang="en-US" sz="1500" u="sng" dirty="0">
                <a:solidFill>
                  <a:srgbClr val="D8E3DC"/>
                </a:solidFill>
                <a:hlinkClick r:id="rId2" invalidUrl="" action="" tgtFrame="" tooltip="" history="1" highlightClick="0" endSnd="0">
                  <a:extLst>
                    <a:ext uri="{A12FA001-AC4F-418D-AE19-62706E023703}">
                      <ahyp:hlinkClr xmlns:ahyp="http://schemas.microsoft.com/office/drawing/2018/hyperlinkcolor" val="tx"/>
                    </a:ext>
                  </a:extLst>
                </a:hlinkClick>
              </a:rPr>
              <a:t>zainabxrfx2006@gmail.com</a:t>
            </a:r>
            <a:endParaRPr lang="en-US" sz="1500" dirty="0"/>
          </a:p>
          <a:p>
            <a:pPr indent="0" marL="0">
              <a:spcAft>
                <a:spcPts val="300"/>
              </a:spcAft>
              <a:buNone/>
            </a:pPr>
            <a:r>
              <a:rPr lang="en-US" sz="1500" u="sng" dirty="0">
                <a:solidFill>
                  <a:srgbClr val="D8E3DC"/>
                </a:solidFill>
                <a:hlinkClick r:id="rId3" invalidUrl="" action="" tgtFrame="" tooltip="" history="1" highlightClick="0" endSnd="0">
                  <a:extLst>
                    <a:ext uri="{A12FA001-AC4F-418D-AE19-62706E023703}">
                      <ahyp:hlinkClr xmlns:ahyp="http://schemas.microsoft.com/office/drawing/2018/hyperlinkcolor" val="tx"/>
                    </a:ext>
                  </a:extLst>
                </a:hlinkClick>
              </a:rPr>
              <a:t>linkedin.com/in/arfazainab</a:t>
            </a:r>
            <a:endParaRPr lang="en-US" sz="1500" dirty="0"/>
          </a:p>
        </p:txBody>
      </p:sp>
      <p:sp>
        <p:nvSpPr>
          <p:cNvPr id="6" name="Shape 3"/>
          <p:cNvSpPr/>
          <p:nvPr/>
        </p:nvSpPr>
        <p:spPr>
          <a:xfrm>
            <a:off x="685800" y="4754880"/>
            <a:ext cx="1371600" cy="1371600"/>
          </a:xfrm>
          <a:prstGeom prst="roundRect">
            <a:avLst>
              <a:gd name="adj" fmla="val 6667"/>
            </a:avLst>
          </a:prstGeom>
          <a:solidFill>
            <a:srgbClr val="FFFFFF"/>
          </a:solidFill>
          <a:ln/>
        </p:spPr>
      </p:sp>
      <p:pic>
        <p:nvPicPr>
          <p:cNvPr id="7" name="Image 1" descr="/home/claude/solum/deck/img/qr_site.png">    </p:cNvPr>
          <p:cNvPicPr>
            <a:picLocks noChangeAspect="1"/>
          </p:cNvPicPr>
          <p:nvPr/>
        </p:nvPicPr>
        <p:blipFill>
          <a:blip r:embed="rId4"/>
          <a:stretch>
            <a:fillRect/>
          </a:stretch>
        </p:blipFill>
        <p:spPr>
          <a:xfrm>
            <a:off x="758952" y="4828032"/>
            <a:ext cx="1225296" cy="1225296"/>
          </a:xfrm>
          <a:prstGeom prst="rect">
            <a:avLst/>
          </a:prstGeom>
        </p:spPr>
      </p:pic>
      <p:sp>
        <p:nvSpPr>
          <p:cNvPr id="8" name="Text 4"/>
          <p:cNvSpPr txBox="1"/>
          <p:nvPr/>
        </p:nvSpPr>
        <p:spPr>
          <a:xfrm>
            <a:off x="2286000" y="4754880"/>
            <a:ext cx="3840480" cy="1371600"/>
          </a:xfrm>
          <a:prstGeom prst="rect">
            <a:avLst/>
          </a:prstGeom>
          <a:noFill/>
          <a:ln/>
        </p:spPr>
        <p:txBody>
          <a:bodyPr wrap="square" lIns="0" tIns="0" rIns="0" bIns="0" rtlCol="0" anchor="ctr"/>
          <a:lstStyle/>
          <a:p>
            <a:pPr indent="0" marL="0">
              <a:spcAft>
                <a:spcPts val="600"/>
              </a:spcAft>
              <a:buNone/>
            </a:pPr>
            <a:r>
              <a:rPr lang="en-US" sz="1500" b="1" dirty="0">
                <a:solidFill>
                  <a:srgbClr val="FFFFFF"/>
                </a:solidFill>
              </a:rPr>
              <a:t>Scan for the prototype, the film and the deck</a:t>
            </a:r>
            <a:endParaRPr lang="en-US" sz="1500" dirty="0"/>
          </a:p>
          <a:p>
            <a:pPr indent="0" marL="0">
              <a:spcAft>
                <a:spcPts val="600"/>
              </a:spcAft>
              <a:buNone/>
            </a:pPr>
            <a:r>
              <a:rPr lang="en-US" sz="1500" b="1" dirty="0">
                <a:solidFill>
                  <a:schemeClr val="accent2"/>
                </a:solidFill>
              </a:rPr>
              <a:t>solumapp.pages.dev</a:t>
            </a:r>
            <a:endParaRPr lang="en-US" sz="1500" dirty="0"/>
          </a:p>
        </p:txBody>
      </p:sp>
      <p:sp>
        <p:nvSpPr>
          <p:cNvPr id="9" name="Text 5"/>
          <p:cNvSpPr txBox="1"/>
          <p:nvPr/>
        </p:nvSpPr>
        <p:spPr>
          <a:xfrm>
            <a:off x="6858000" y="777240"/>
            <a:ext cx="4754880" cy="457200"/>
          </a:xfrm>
          <a:prstGeom prst="rect">
            <a:avLst/>
          </a:prstGeom>
          <a:noFill/>
          <a:ln/>
        </p:spPr>
        <p:txBody>
          <a:bodyPr wrap="square" lIns="0" tIns="0" rIns="0" bIns="0" rtlCol="0" anchor="t"/>
          <a:lstStyle/>
          <a:p>
            <a:pPr indent="0" marL="0">
              <a:buNone/>
            </a:pPr>
            <a:r>
              <a:rPr lang="en-US" sz="1800" b="1" dirty="0">
                <a:solidFill>
                  <a:schemeClr val="accent3"/>
                </a:solidFill>
              </a:rPr>
              <a:t>The team</a:t>
            </a:r>
            <a:endParaRPr lang="en-US" sz="1800" dirty="0"/>
          </a:p>
        </p:txBody>
      </p:sp>
      <p:sp>
        <p:nvSpPr>
          <p:cNvPr id="10" name="Shape 6"/>
          <p:cNvSpPr/>
          <p:nvPr/>
        </p:nvSpPr>
        <p:spPr>
          <a:xfrm>
            <a:off x="6858000" y="1417320"/>
            <a:ext cx="868680" cy="868680"/>
          </a:xfrm>
          <a:prstGeom prst="ellipse">
            <a:avLst/>
          </a:prstGeom>
          <a:solidFill>
            <a:srgbClr val="2F6B4F"/>
          </a:solidFill>
          <a:ln/>
        </p:spPr>
      </p:sp>
      <p:sp>
        <p:nvSpPr>
          <p:cNvPr id="11" name="Text 7"/>
          <p:cNvSpPr txBox="1"/>
          <p:nvPr/>
        </p:nvSpPr>
        <p:spPr>
          <a:xfrm>
            <a:off x="6858000" y="1417320"/>
            <a:ext cx="868680" cy="868680"/>
          </a:xfrm>
          <a:prstGeom prst="rect">
            <a:avLst/>
          </a:prstGeom>
          <a:noFill/>
          <a:ln/>
        </p:spPr>
        <p:txBody>
          <a:bodyPr wrap="square" lIns="0" tIns="0" rIns="0" bIns="0" rtlCol="0" anchor="ctr"/>
          <a:lstStyle/>
          <a:p>
            <a:pPr algn="ctr" indent="0" marL="0">
              <a:buNone/>
            </a:pPr>
            <a:r>
              <a:rPr lang="en-US" sz="1800" b="1" dirty="0">
                <a:solidFill>
                  <a:srgbClr val="FFFFFF"/>
                </a:solidFill>
              </a:rPr>
              <a:t>AZ</a:t>
            </a:r>
            <a:endParaRPr lang="en-US" sz="1800" dirty="0"/>
          </a:p>
        </p:txBody>
      </p:sp>
      <p:sp>
        <p:nvSpPr>
          <p:cNvPr id="12" name="Text 8"/>
          <p:cNvSpPr txBox="1"/>
          <p:nvPr/>
        </p:nvSpPr>
        <p:spPr>
          <a:xfrm>
            <a:off x="7955280" y="1490472"/>
            <a:ext cx="3657600" cy="365760"/>
          </a:xfrm>
          <a:prstGeom prst="rect">
            <a:avLst/>
          </a:prstGeom>
          <a:noFill/>
          <a:ln/>
        </p:spPr>
        <p:txBody>
          <a:bodyPr wrap="square" lIns="0" tIns="0" rIns="0" bIns="0" rtlCol="0" anchor="t"/>
          <a:lstStyle/>
          <a:p>
            <a:pPr indent="0" marL="0">
              <a:buNone/>
            </a:pPr>
            <a:r>
              <a:rPr lang="en-US" sz="1800" b="1" dirty="0">
                <a:solidFill>
                  <a:srgbClr val="FFFFFF"/>
                </a:solidFill>
              </a:rPr>
              <a:t>Arfa Zainab</a:t>
            </a:r>
            <a:endParaRPr lang="en-US" sz="1800" dirty="0"/>
          </a:p>
        </p:txBody>
      </p:sp>
      <p:sp>
        <p:nvSpPr>
          <p:cNvPr id="13" name="Text 9"/>
          <p:cNvSpPr txBox="1"/>
          <p:nvPr/>
        </p:nvSpPr>
        <p:spPr>
          <a:xfrm>
            <a:off x="7955280" y="1856232"/>
            <a:ext cx="3657600" cy="365760"/>
          </a:xfrm>
          <a:prstGeom prst="rect">
            <a:avLst/>
          </a:prstGeom>
          <a:noFill/>
          <a:ln/>
        </p:spPr>
        <p:txBody>
          <a:bodyPr wrap="square" lIns="0" tIns="0" rIns="0" bIns="0" rtlCol="0" anchor="t"/>
          <a:lstStyle/>
          <a:p>
            <a:pPr indent="0" marL="0">
              <a:buNone/>
            </a:pPr>
            <a:r>
              <a:rPr lang="en-US" sz="1350" dirty="0">
                <a:solidFill>
                  <a:srgbClr val="D8E3DC"/>
                </a:solidFill>
              </a:rPr>
              <a:t>Lead: biomaterials and research. [Course, year]</a:t>
            </a:r>
            <a:endParaRPr lang="en-US" sz="1350" dirty="0"/>
          </a:p>
        </p:txBody>
      </p:sp>
      <p:sp>
        <p:nvSpPr>
          <p:cNvPr id="14" name="Shape 10"/>
          <p:cNvSpPr/>
          <p:nvPr/>
        </p:nvSpPr>
        <p:spPr>
          <a:xfrm>
            <a:off x="6858000" y="2606040"/>
            <a:ext cx="868680" cy="868680"/>
          </a:xfrm>
          <a:prstGeom prst="ellipse">
            <a:avLst/>
          </a:prstGeom>
          <a:solidFill>
            <a:srgbClr val="2F6B4F"/>
          </a:solidFill>
          <a:ln/>
        </p:spPr>
      </p:sp>
      <p:sp>
        <p:nvSpPr>
          <p:cNvPr id="15" name="Text 11"/>
          <p:cNvSpPr txBox="1"/>
          <p:nvPr/>
        </p:nvSpPr>
        <p:spPr>
          <a:xfrm>
            <a:off x="6858000" y="2606040"/>
            <a:ext cx="868680" cy="868680"/>
          </a:xfrm>
          <a:prstGeom prst="rect">
            <a:avLst/>
          </a:prstGeom>
          <a:noFill/>
          <a:ln/>
        </p:spPr>
        <p:txBody>
          <a:bodyPr wrap="square" lIns="0" tIns="0" rIns="0" bIns="0" rtlCol="0" anchor="ctr"/>
          <a:lstStyle/>
          <a:p>
            <a:pPr algn="ctr" indent="0" marL="0">
              <a:buNone/>
            </a:pPr>
            <a:r>
              <a:rPr lang="en-US" sz="1800" b="1" dirty="0">
                <a:solidFill>
                  <a:srgbClr val="FFFFFF"/>
                </a:solidFill>
              </a:rPr>
              <a:t>SJ</a:t>
            </a:r>
            <a:endParaRPr lang="en-US" sz="1800" dirty="0"/>
          </a:p>
        </p:txBody>
      </p:sp>
      <p:sp>
        <p:nvSpPr>
          <p:cNvPr id="16" name="Text 12"/>
          <p:cNvSpPr txBox="1"/>
          <p:nvPr/>
        </p:nvSpPr>
        <p:spPr>
          <a:xfrm>
            <a:off x="7955280" y="2679192"/>
            <a:ext cx="3657600" cy="365760"/>
          </a:xfrm>
          <a:prstGeom prst="rect">
            <a:avLst/>
          </a:prstGeom>
          <a:noFill/>
          <a:ln/>
        </p:spPr>
        <p:txBody>
          <a:bodyPr wrap="square" lIns="0" tIns="0" rIns="0" bIns="0" rtlCol="0" anchor="t"/>
          <a:lstStyle/>
          <a:p>
            <a:pPr indent="0" marL="0">
              <a:buNone/>
            </a:pPr>
            <a:r>
              <a:rPr lang="en-US" sz="1800" b="1" dirty="0">
                <a:solidFill>
                  <a:srgbClr val="FFFFFF"/>
                </a:solidFill>
              </a:rPr>
              <a:t>Shreeji Jha</a:t>
            </a:r>
            <a:endParaRPr lang="en-US" sz="1800" dirty="0"/>
          </a:p>
        </p:txBody>
      </p:sp>
      <p:sp>
        <p:nvSpPr>
          <p:cNvPr id="17" name="Text 13"/>
          <p:cNvSpPr txBox="1"/>
          <p:nvPr/>
        </p:nvSpPr>
        <p:spPr>
          <a:xfrm>
            <a:off x="7955280" y="3044952"/>
            <a:ext cx="3657600" cy="365760"/>
          </a:xfrm>
          <a:prstGeom prst="rect">
            <a:avLst/>
          </a:prstGeom>
          <a:noFill/>
          <a:ln/>
        </p:spPr>
        <p:txBody>
          <a:bodyPr wrap="square" lIns="0" tIns="0" rIns="0" bIns="0" rtlCol="0" anchor="t"/>
          <a:lstStyle/>
          <a:p>
            <a:pPr indent="0" marL="0">
              <a:buNone/>
            </a:pPr>
            <a:r>
              <a:rPr lang="en-US" sz="1350" dirty="0">
                <a:solidFill>
                  <a:srgbClr val="D8E3DC"/>
                </a:solidFill>
              </a:rPr>
              <a:t>Product, app and data. [Course, year]</a:t>
            </a:r>
            <a:endParaRPr lang="en-US" sz="1350" dirty="0"/>
          </a:p>
        </p:txBody>
      </p:sp>
      <p:sp>
        <p:nvSpPr>
          <p:cNvPr id="18" name="Shape 14"/>
          <p:cNvSpPr/>
          <p:nvPr/>
        </p:nvSpPr>
        <p:spPr>
          <a:xfrm>
            <a:off x="6858000" y="3794760"/>
            <a:ext cx="868680" cy="868680"/>
          </a:xfrm>
          <a:prstGeom prst="ellipse">
            <a:avLst/>
          </a:prstGeom>
          <a:solidFill>
            <a:srgbClr val="2F6B4F"/>
          </a:solidFill>
          <a:ln/>
        </p:spPr>
      </p:sp>
      <p:sp>
        <p:nvSpPr>
          <p:cNvPr id="19" name="Text 15"/>
          <p:cNvSpPr txBox="1"/>
          <p:nvPr/>
        </p:nvSpPr>
        <p:spPr>
          <a:xfrm>
            <a:off x="6858000" y="3794760"/>
            <a:ext cx="868680" cy="868680"/>
          </a:xfrm>
          <a:prstGeom prst="rect">
            <a:avLst/>
          </a:prstGeom>
          <a:noFill/>
          <a:ln/>
        </p:spPr>
        <p:txBody>
          <a:bodyPr wrap="square" lIns="0" tIns="0" rIns="0" bIns="0" rtlCol="0" anchor="ctr"/>
          <a:lstStyle/>
          <a:p>
            <a:pPr algn="ctr" indent="0" marL="0">
              <a:buNone/>
            </a:pPr>
            <a:r>
              <a:rPr lang="en-US" sz="1800" b="1" dirty="0">
                <a:solidFill>
                  <a:srgbClr val="FFFFFF"/>
                </a:solidFill>
              </a:rPr>
              <a:t>UH</a:t>
            </a:r>
            <a:endParaRPr lang="en-US" sz="1800" dirty="0"/>
          </a:p>
        </p:txBody>
      </p:sp>
      <p:sp>
        <p:nvSpPr>
          <p:cNvPr id="20" name="Text 16"/>
          <p:cNvSpPr txBox="1"/>
          <p:nvPr/>
        </p:nvSpPr>
        <p:spPr>
          <a:xfrm>
            <a:off x="7955280" y="3867912"/>
            <a:ext cx="3657600" cy="365760"/>
          </a:xfrm>
          <a:prstGeom prst="rect">
            <a:avLst/>
          </a:prstGeom>
          <a:noFill/>
          <a:ln/>
        </p:spPr>
        <p:txBody>
          <a:bodyPr wrap="square" lIns="0" tIns="0" rIns="0" bIns="0" rtlCol="0" anchor="t"/>
          <a:lstStyle/>
          <a:p>
            <a:pPr indent="0" marL="0">
              <a:buNone/>
            </a:pPr>
            <a:r>
              <a:rPr lang="en-US" sz="1800" b="1" dirty="0">
                <a:solidFill>
                  <a:srgbClr val="FFFFFF"/>
                </a:solidFill>
              </a:rPr>
              <a:t>Uttara H</a:t>
            </a:r>
            <a:endParaRPr lang="en-US" sz="1800" dirty="0"/>
          </a:p>
        </p:txBody>
      </p:sp>
      <p:sp>
        <p:nvSpPr>
          <p:cNvPr id="21" name="Text 17"/>
          <p:cNvSpPr txBox="1"/>
          <p:nvPr/>
        </p:nvSpPr>
        <p:spPr>
          <a:xfrm>
            <a:off x="7955280" y="4233672"/>
            <a:ext cx="3657600" cy="365760"/>
          </a:xfrm>
          <a:prstGeom prst="rect">
            <a:avLst/>
          </a:prstGeom>
          <a:noFill/>
          <a:ln/>
        </p:spPr>
        <p:txBody>
          <a:bodyPr wrap="square" lIns="0" tIns="0" rIns="0" bIns="0" rtlCol="0" anchor="t"/>
          <a:lstStyle/>
          <a:p>
            <a:pPr indent="0" marL="0">
              <a:buNone/>
            </a:pPr>
            <a:r>
              <a:rPr lang="en-US" sz="1350" dirty="0">
                <a:solidFill>
                  <a:srgbClr val="D8E3DC"/>
                </a:solidFill>
              </a:rPr>
              <a:t>Hardware and sensors. [Course, year]</a:t>
            </a:r>
            <a:endParaRPr lang="en-US" sz="1350" dirty="0"/>
          </a:p>
        </p:txBody>
      </p:sp>
      <p:sp>
        <p:nvSpPr>
          <p:cNvPr id="22" name="Text 18"/>
          <p:cNvSpPr txBox="1"/>
          <p:nvPr/>
        </p:nvSpPr>
        <p:spPr>
          <a:xfrm>
            <a:off x="6858000" y="5029200"/>
            <a:ext cx="4754880" cy="777240"/>
          </a:xfrm>
          <a:prstGeom prst="rect">
            <a:avLst/>
          </a:prstGeom>
          <a:noFill/>
          <a:ln/>
        </p:spPr>
        <p:txBody>
          <a:bodyPr wrap="square" lIns="0" tIns="0" rIns="0" bIns="0" rtlCol="0" anchor="t"/>
          <a:lstStyle/>
          <a:p>
            <a:pPr indent="0" marL="0">
              <a:buNone/>
            </a:pPr>
            <a:r>
              <a:rPr lang="en-US" sz="1350" dirty="0">
                <a:solidFill>
                  <a:srgbClr val="D8E3DC"/>
                </a:solidFill>
              </a:rPr>
              <a:t>Advisors we want on board: a polymer scientist, a footwear maker, a physiotherapist and a neurologist.</a:t>
            </a:r>
            <a:endParaRPr lang="en-US" sz="1350" dirty="0"/>
          </a:p>
        </p:txBody>
      </p:sp>
    </p:spTree>
  </p:cSld>
  <p:clrMapOvr>
    <a:masterClrMapping/>
  </p:clrMapOvr>
</p:sld>
</file>

<file path=ppt/theme/theme1.xml><?xml version="1.0" encoding="utf-8"?>
<a:theme xmlns:a="http://schemas.openxmlformats.org/drawingml/2006/main" name="Solum">
  <a:themeElements>
    <a:clrScheme name="Solum">
      <a:dk1>
        <a:srgbClr val="17302A"/>
      </a:dk1>
      <a:lt1>
        <a:srgbClr val="FFFFFF"/>
      </a:lt1>
      <a:dk2>
        <a:srgbClr val="143A2E"/>
      </a:dk2>
      <a:lt2>
        <a:srgbClr val="F1F5F0"/>
      </a:lt2>
      <a:accent1>
        <a:srgbClr val="2F6B4F"/>
      </a:accent1>
      <a:accent2>
        <a:srgbClr val="E3A042"/>
      </a:accent2>
      <a:accent3>
        <a:srgbClr val="86BC97"/>
      </a:accent3>
      <a:accent4>
        <a:srgbClr val="5B6461"/>
      </a:accent4>
      <a:accent5>
        <a:srgbClr val="B46F12"/>
      </a:accent5>
      <a:accent6>
        <a:srgbClr val="E9C46A"/>
      </a:accent6>
      <a:hlink>
        <a:srgbClr val="86BC97"/>
      </a:hlink>
      <a:folHlink>
        <a:srgbClr val="86BC97"/>
      </a:folHlink>
    </a:clrScheme>
    <a:fontScheme name="Solum">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Team Neura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Solum: biodegradable smart footwear that reads your health from every step</dc:title>
  <dc:subject>Bioeconomy Hackathon 2026, Track 06</dc:subject>
  <dc:creator>Team Neura</dc:creator>
  <cp:lastModifiedBy>Team Neura</cp:lastModifiedBy>
  <cp:revision>1</cp:revision>
  <dcterms:created xsi:type="dcterms:W3CDTF">2026-10-11T16:30:03Z</dcterms:created>
  <dcterms:modified xsi:type="dcterms:W3CDTF">2026-10-11T16:30:03Z</dcterms:modified>
</cp:coreProperties>
</file>